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Anton"/>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font" Target="fonts/Anton-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INTRODUCTION: theme (Vinyl Shop) + introduce the group + establish that the questions should be asked in the end of the presentation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THE END: Thanks the audience and opens space for questions</a:t>
            </a:r>
            <a:endParaRPr/>
          </a:p>
        </p:txBody>
      </p:sp>
      <p:sp>
        <p:nvSpPr>
          <p:cNvPr id="456" name="Google Shape;45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INTRODUCTION: theme (Vinyl Shop) + introduce the group + establish that the questions should be asked in the end of the presentation </a:t>
            </a:r>
            <a:endParaRPr/>
          </a:p>
        </p:txBody>
      </p:sp>
      <p:sp>
        <p:nvSpPr>
          <p:cNvPr id="463" name="Google Shape;46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85" name="Google Shape;85;p13"/>
          <p:cNvSpPr txBox="1"/>
          <p:nvPr/>
        </p:nvSpPr>
        <p:spPr>
          <a:xfrm>
            <a:off x="3222625" y="1929000"/>
            <a:ext cx="61119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IE" sz="4800" u="none" cap="none" strike="noStrike">
                <a:solidFill>
                  <a:srgbClr val="800000"/>
                </a:solidFill>
                <a:latin typeface="Calibri"/>
                <a:ea typeface="Calibri"/>
                <a:cs typeface="Calibri"/>
                <a:sym typeface="Calibri"/>
              </a:rPr>
              <a:t>The Vinyl Shop</a:t>
            </a:r>
            <a:endParaRPr b="1" i="0" sz="4800" u="none" cap="none" strike="noStrike">
              <a:solidFill>
                <a:srgbClr val="8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2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83" name="Google Shape;183;p2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84" name="Google Shape;184;p2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85" name="Google Shape;185;p2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7</a:t>
            </a:r>
            <a:endParaRPr b="0" i="0" sz="1400" u="none" cap="none" strike="noStrike">
              <a:solidFill>
                <a:srgbClr val="000000"/>
              </a:solidFill>
              <a:highlight>
                <a:srgbClr val="003366"/>
              </a:highlight>
              <a:latin typeface="Arial"/>
              <a:ea typeface="Arial"/>
              <a:cs typeface="Arial"/>
              <a:sym typeface="Arial"/>
            </a:endParaRPr>
          </a:p>
        </p:txBody>
      </p:sp>
      <p:sp>
        <p:nvSpPr>
          <p:cNvPr id="186" name="Google Shape;186;p2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2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Technical</a:t>
            </a:r>
            <a:endParaRPr b="1" i="0" sz="3000" u="none" cap="none" strike="noStrike">
              <a:solidFill>
                <a:schemeClr val="lt1"/>
              </a:solidFill>
              <a:latin typeface="Calibri"/>
              <a:ea typeface="Calibri"/>
              <a:cs typeface="Calibri"/>
              <a:sym typeface="Calibri"/>
            </a:endParaRPr>
          </a:p>
        </p:txBody>
      </p:sp>
      <p:sp>
        <p:nvSpPr>
          <p:cNvPr id="188" name="Google Shape;188;p22"/>
          <p:cNvSpPr txBox="1"/>
          <p:nvPr/>
        </p:nvSpPr>
        <p:spPr>
          <a:xfrm>
            <a:off x="2248674" y="1679514"/>
            <a:ext cx="8091057" cy="4125468"/>
          </a:xfrm>
          <a:prstGeom prst="rect">
            <a:avLst/>
          </a:prstGeom>
          <a:noFill/>
          <a:ln>
            <a:noFill/>
          </a:ln>
        </p:spPr>
        <p:txBody>
          <a:bodyPr anchorCtr="0" anchor="t" bIns="91425" lIns="91425" spcFirstLastPara="1" rIns="91425" wrap="square" tIns="91425">
            <a:noAutofit/>
          </a:bodyPr>
          <a:lstStyle/>
          <a:p>
            <a:pPr indent="-406400" lvl="0" marL="457200" marR="0" rtl="0" algn="l">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Only a few changes in the current system;</a:t>
            </a:r>
            <a:endParaRPr b="0" i="0" sz="2400" u="none" cap="none" strike="noStrike">
              <a:solidFill>
                <a:srgbClr val="002060"/>
              </a:solidFill>
              <a:latin typeface="Calibri"/>
              <a:ea typeface="Calibri"/>
              <a:cs typeface="Calibri"/>
              <a:sym typeface="Calibri"/>
            </a:endParaRPr>
          </a:p>
          <a:p>
            <a:pPr indent="-406400" lvl="0" marL="4572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Advantages: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Facilitates transactions;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A sort of payment methods;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Control stock supply;</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Keep track of the daily sales</a:t>
            </a:r>
            <a:endParaRPr b="0" i="0" sz="2400" u="none" cap="none" strike="noStrike">
              <a:solidFill>
                <a:srgbClr val="002060"/>
              </a:solidFill>
              <a:latin typeface="Calibri"/>
              <a:ea typeface="Calibri"/>
              <a:cs typeface="Calibri"/>
              <a:sym typeface="Calibri"/>
            </a:endParaRPr>
          </a:p>
          <a:p>
            <a:pPr indent="-406400" lvl="0" marL="457200" marR="0" rtl="0" algn="l">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Training and support provided.</a:t>
            </a:r>
            <a:endParaRPr b="0" i="0" sz="2400" u="none" cap="none" strike="noStrike">
              <a:solidFill>
                <a:srgbClr val="002060"/>
              </a:solidFill>
              <a:latin typeface="Calibri"/>
              <a:ea typeface="Calibri"/>
              <a:cs typeface="Calibri"/>
              <a:sym typeface="Calibri"/>
            </a:endParaRPr>
          </a:p>
        </p:txBody>
      </p:sp>
      <p:pic>
        <p:nvPicPr>
          <p:cNvPr descr="Imagem relacionada" id="189" name="Google Shape;189;p22"/>
          <p:cNvPicPr preferRelativeResize="0"/>
          <p:nvPr/>
        </p:nvPicPr>
        <p:blipFill rotWithShape="1">
          <a:blip r:embed="rId3">
            <a:alphaModFix/>
          </a:blip>
          <a:srcRect b="0" l="0" r="0" t="0"/>
          <a:stretch/>
        </p:blipFill>
        <p:spPr>
          <a:xfrm>
            <a:off x="7981960" y="3387675"/>
            <a:ext cx="2207114" cy="2024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2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97" name="Google Shape;197;p23"/>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98" name="Google Shape;198;p2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8</a:t>
            </a:r>
            <a:endParaRPr b="0" i="0" sz="1400" u="none" cap="none" strike="noStrike">
              <a:solidFill>
                <a:srgbClr val="000000"/>
              </a:solidFill>
              <a:highlight>
                <a:srgbClr val="003366"/>
              </a:highlight>
              <a:latin typeface="Arial"/>
              <a:ea typeface="Arial"/>
              <a:cs typeface="Arial"/>
              <a:sym typeface="Arial"/>
            </a:endParaRPr>
          </a:p>
        </p:txBody>
      </p:sp>
      <p:sp>
        <p:nvSpPr>
          <p:cNvPr id="199" name="Google Shape;199;p23"/>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23"/>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Operational</a:t>
            </a:r>
            <a:endParaRPr b="1" i="0" sz="3000" u="none" cap="none" strike="noStrike">
              <a:solidFill>
                <a:schemeClr val="lt1"/>
              </a:solidFill>
              <a:latin typeface="Calibri"/>
              <a:ea typeface="Calibri"/>
              <a:cs typeface="Calibri"/>
              <a:sym typeface="Calibri"/>
            </a:endParaRPr>
          </a:p>
        </p:txBody>
      </p:sp>
      <p:sp>
        <p:nvSpPr>
          <p:cNvPr id="201" name="Google Shape;201;p23"/>
          <p:cNvSpPr txBox="1"/>
          <p:nvPr/>
        </p:nvSpPr>
        <p:spPr>
          <a:xfrm>
            <a:off x="4448017" y="1679514"/>
            <a:ext cx="7826052" cy="3585571"/>
          </a:xfrm>
          <a:prstGeom prst="rect">
            <a:avLst/>
          </a:prstGeom>
          <a:noFill/>
          <a:ln>
            <a:noFill/>
          </a:ln>
        </p:spPr>
        <p:txBody>
          <a:bodyPr anchorCtr="0" anchor="t" bIns="91425" lIns="91425" spcFirstLastPara="1" rIns="91425" wrap="square" tIns="91425">
            <a:noAutofit/>
          </a:bodyPr>
          <a:lstStyle/>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Computerize the store;</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Adequate throughput and response time;</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Improve accuracy and reliability;</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Tools against fraud;</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Internet access.</a:t>
            </a:r>
            <a:endParaRPr b="0" i="0" sz="2800" u="none" cap="none" strike="noStrike">
              <a:solidFill>
                <a:srgbClr val="002060"/>
              </a:solidFill>
              <a:latin typeface="Calibri"/>
              <a:ea typeface="Calibri"/>
              <a:cs typeface="Calibri"/>
              <a:sym typeface="Calibri"/>
            </a:endParaRPr>
          </a:p>
        </p:txBody>
      </p:sp>
      <p:pic>
        <p:nvPicPr>
          <p:cNvPr descr="Imagem relacionada" id="202" name="Google Shape;202;p23"/>
          <p:cNvPicPr preferRelativeResize="0"/>
          <p:nvPr/>
        </p:nvPicPr>
        <p:blipFill rotWithShape="1">
          <a:blip r:embed="rId3">
            <a:alphaModFix/>
          </a:blip>
          <a:srcRect b="24613" l="12725" r="11611" t="24444"/>
          <a:stretch/>
        </p:blipFill>
        <p:spPr>
          <a:xfrm rot="5400000">
            <a:off x="927822" y="2317897"/>
            <a:ext cx="4207570" cy="2832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a:off x="0" y="103461"/>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10" name="Google Shape;210;p24"/>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11" name="Google Shape;211;p2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9</a:t>
            </a:r>
            <a:endParaRPr b="0" i="0" sz="1400" u="none" cap="none" strike="noStrike">
              <a:solidFill>
                <a:srgbClr val="000000"/>
              </a:solidFill>
              <a:highlight>
                <a:srgbClr val="003366"/>
              </a:highlight>
              <a:latin typeface="Arial"/>
              <a:ea typeface="Arial"/>
              <a:cs typeface="Arial"/>
              <a:sym typeface="Arial"/>
            </a:endParaRPr>
          </a:p>
        </p:txBody>
      </p:sp>
      <p:sp>
        <p:nvSpPr>
          <p:cNvPr id="212" name="Google Shape;212;p24"/>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24"/>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Economic</a:t>
            </a:r>
            <a:endParaRPr b="1" i="0" sz="3000" u="none" cap="none" strike="noStrike">
              <a:solidFill>
                <a:schemeClr val="lt1"/>
              </a:solidFill>
              <a:latin typeface="Calibri"/>
              <a:ea typeface="Calibri"/>
              <a:cs typeface="Calibri"/>
              <a:sym typeface="Calibri"/>
            </a:endParaRPr>
          </a:p>
        </p:txBody>
      </p:sp>
      <p:sp>
        <p:nvSpPr>
          <p:cNvPr id="214" name="Google Shape;214;p24"/>
          <p:cNvSpPr txBox="1"/>
          <p:nvPr/>
        </p:nvSpPr>
        <p:spPr>
          <a:xfrm>
            <a:off x="658525" y="1505175"/>
            <a:ext cx="10442100" cy="4576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800000"/>
              </a:solidFill>
              <a:latin typeface="Calibri"/>
              <a:ea typeface="Calibri"/>
              <a:cs typeface="Calibri"/>
              <a:sym typeface="Calibri"/>
            </a:endParaRPr>
          </a:p>
        </p:txBody>
      </p:sp>
      <p:pic>
        <p:nvPicPr>
          <p:cNvPr id="215" name="Google Shape;215;p24"/>
          <p:cNvPicPr preferRelativeResize="0"/>
          <p:nvPr/>
        </p:nvPicPr>
        <p:blipFill rotWithShape="1">
          <a:blip r:embed="rId3">
            <a:alphaModFix/>
          </a:blip>
          <a:srcRect b="16672" l="31500" r="41708" t="60159"/>
          <a:stretch/>
        </p:blipFill>
        <p:spPr>
          <a:xfrm>
            <a:off x="276275" y="2127900"/>
            <a:ext cx="6420826" cy="3123149"/>
          </a:xfrm>
          <a:prstGeom prst="rect">
            <a:avLst/>
          </a:prstGeom>
          <a:noFill/>
          <a:ln cap="flat" cmpd="sng" w="38100">
            <a:solidFill>
              <a:srgbClr val="003366"/>
            </a:solidFill>
            <a:prstDash val="solid"/>
            <a:round/>
            <a:headEnd len="sm" w="sm" type="none"/>
            <a:tailEnd len="sm" w="sm" type="none"/>
          </a:ln>
        </p:spPr>
      </p:pic>
      <p:pic>
        <p:nvPicPr>
          <p:cNvPr id="216" name="Google Shape;216;p24"/>
          <p:cNvPicPr preferRelativeResize="0"/>
          <p:nvPr/>
        </p:nvPicPr>
        <p:blipFill rotWithShape="1">
          <a:blip r:embed="rId4">
            <a:alphaModFix/>
          </a:blip>
          <a:srcRect b="29399" l="31538" r="51869" t="49737"/>
          <a:stretch/>
        </p:blipFill>
        <p:spPr>
          <a:xfrm>
            <a:off x="7001410" y="2127900"/>
            <a:ext cx="4415462" cy="3123149"/>
          </a:xfrm>
          <a:prstGeom prst="rect">
            <a:avLst/>
          </a:prstGeom>
          <a:noFill/>
          <a:ln cap="flat" cmpd="sng" w="38100">
            <a:solidFill>
              <a:srgbClr val="003366"/>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25"/>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24" name="Google Shape;224;p25"/>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25" name="Google Shape;225;p25"/>
          <p:cNvSpPr txBox="1"/>
          <p:nvPr/>
        </p:nvSpPr>
        <p:spPr>
          <a:xfrm>
            <a:off x="11519443"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10</a:t>
            </a:r>
            <a:endParaRPr b="0" i="0" sz="1400" u="none" cap="none" strike="noStrike">
              <a:solidFill>
                <a:srgbClr val="000000"/>
              </a:solidFill>
              <a:highlight>
                <a:srgbClr val="003366"/>
              </a:highlight>
              <a:latin typeface="Arial"/>
              <a:ea typeface="Arial"/>
              <a:cs typeface="Arial"/>
              <a:sym typeface="Arial"/>
            </a:endParaRPr>
          </a:p>
        </p:txBody>
      </p:sp>
      <p:sp>
        <p:nvSpPr>
          <p:cNvPr id="226" name="Google Shape;226;p25"/>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25"/>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Scheduling</a:t>
            </a:r>
            <a:endParaRPr b="1" i="0" sz="3000" u="none" cap="none" strike="noStrike">
              <a:solidFill>
                <a:schemeClr val="lt1"/>
              </a:solidFill>
              <a:latin typeface="Calibri"/>
              <a:ea typeface="Calibri"/>
              <a:cs typeface="Calibri"/>
              <a:sym typeface="Calibri"/>
            </a:endParaRPr>
          </a:p>
        </p:txBody>
      </p:sp>
      <p:pic>
        <p:nvPicPr>
          <p:cNvPr id="228" name="Google Shape;228;p25"/>
          <p:cNvPicPr preferRelativeResize="0"/>
          <p:nvPr/>
        </p:nvPicPr>
        <p:blipFill rotWithShape="1">
          <a:blip r:embed="rId3">
            <a:alphaModFix/>
          </a:blip>
          <a:srcRect b="35754" l="3476" r="61442" t="21234"/>
          <a:stretch/>
        </p:blipFill>
        <p:spPr>
          <a:xfrm>
            <a:off x="2298488" y="1484275"/>
            <a:ext cx="7162176" cy="4939426"/>
          </a:xfrm>
          <a:prstGeom prst="rect">
            <a:avLst/>
          </a:prstGeom>
          <a:noFill/>
          <a:ln cap="flat" cmpd="sng" w="38100">
            <a:solidFill>
              <a:srgbClr val="003366"/>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234" name="Google Shape;234;p26"/>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Mid-Range Alternative</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27"/>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41" name="Google Shape;241;p27"/>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42" name="Google Shape;242;p27"/>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43" name="Google Shape;243;p27"/>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27"/>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Proposal Description</a:t>
            </a:r>
            <a:endParaRPr b="1" i="0" sz="3000" u="none" cap="none" strike="noStrike">
              <a:solidFill>
                <a:schemeClr val="lt1"/>
              </a:solidFill>
              <a:latin typeface="Calibri"/>
              <a:ea typeface="Calibri"/>
              <a:cs typeface="Calibri"/>
              <a:sym typeface="Calibri"/>
            </a:endParaRPr>
          </a:p>
        </p:txBody>
      </p:sp>
      <p:sp>
        <p:nvSpPr>
          <p:cNvPr id="245" name="Google Shape;245;p27"/>
          <p:cNvSpPr txBox="1"/>
          <p:nvPr/>
        </p:nvSpPr>
        <p:spPr>
          <a:xfrm>
            <a:off x="2216009" y="1833676"/>
            <a:ext cx="7973065" cy="3240375"/>
          </a:xfrm>
          <a:prstGeom prst="rect">
            <a:avLst/>
          </a:prstGeom>
          <a:noFill/>
          <a:ln>
            <a:noFill/>
          </a:ln>
        </p:spPr>
        <p:txBody>
          <a:bodyPr anchorCtr="0" anchor="t" bIns="91425" lIns="91425" spcFirstLastPara="1" rIns="91425" wrap="square" tIns="91425">
            <a:noAutofit/>
          </a:bodyPr>
          <a:lstStyle/>
          <a:p>
            <a:pPr indent="-457200" lvl="0" marL="4953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Off-the-Shelf in physical store;</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EPoS;</a:t>
            </a:r>
            <a:endParaRPr b="0" i="0" sz="3000" u="none" cap="none" strike="noStrike">
              <a:solidFill>
                <a:srgbClr val="C00000"/>
              </a:solidFill>
              <a:latin typeface="Calibri"/>
              <a:ea typeface="Calibri"/>
              <a:cs typeface="Calibri"/>
              <a:sym typeface="Calibri"/>
            </a:endParaRPr>
          </a:p>
          <a:p>
            <a:pPr indent="-457200" lvl="0" marL="4953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Tailored online Website;</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Catalog;</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Hire technical capacity for development. </a:t>
            </a:r>
            <a:endParaRPr b="0" i="0" sz="3000" u="none" cap="none" strike="noStrike">
              <a:solidFill>
                <a:srgbClr val="C00000"/>
              </a:solidFill>
              <a:latin typeface="Calibri"/>
              <a:ea typeface="Calibri"/>
              <a:cs typeface="Calibri"/>
              <a:sym typeface="Calibri"/>
            </a:endParaRPr>
          </a:p>
          <a:p>
            <a:pPr indent="-266700" lvl="0" marL="457200" marR="0" rtl="0" algn="l">
              <a:lnSpc>
                <a:spcPct val="100000"/>
              </a:lnSpc>
              <a:spcBef>
                <a:spcPts val="0"/>
              </a:spcBef>
              <a:spcAft>
                <a:spcPts val="0"/>
              </a:spcAft>
              <a:buClr>
                <a:srgbClr val="C00000"/>
              </a:buClr>
              <a:buSzPts val="3000"/>
              <a:buFont typeface="Noto Sans Symbols"/>
              <a:buNone/>
            </a:pPr>
            <a:r>
              <a:t/>
            </a:r>
            <a:endParaRPr b="0" i="0" sz="3000" u="none" cap="none" strike="noStrike">
              <a:solidFill>
                <a:srgbClr val="C00000"/>
              </a:solidFill>
              <a:latin typeface="Arial"/>
              <a:ea typeface="Arial"/>
              <a:cs typeface="Arial"/>
              <a:sym typeface="Arial"/>
            </a:endParaRPr>
          </a:p>
        </p:txBody>
      </p:sp>
      <p:sp>
        <p:nvSpPr>
          <p:cNvPr id="246" name="Google Shape;246;p27"/>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11</a:t>
            </a:r>
            <a:endParaRPr b="0" i="0" sz="1400" u="none" cap="none" strike="noStrike">
              <a:solidFill>
                <a:srgbClr val="000000"/>
              </a:solidFill>
              <a:highlight>
                <a:srgbClr val="003366"/>
              </a:highlight>
              <a:latin typeface="Arial"/>
              <a:ea typeface="Arial"/>
              <a:cs typeface="Arial"/>
              <a:sym typeface="Arial"/>
            </a:endParaRPr>
          </a:p>
        </p:txBody>
      </p:sp>
      <p:pic>
        <p:nvPicPr>
          <p:cNvPr descr="Imagem relacionada" id="247" name="Google Shape;247;p27"/>
          <p:cNvPicPr preferRelativeResize="0"/>
          <p:nvPr/>
        </p:nvPicPr>
        <p:blipFill rotWithShape="1">
          <a:blip r:embed="rId3">
            <a:alphaModFix/>
          </a:blip>
          <a:srcRect b="0" l="0" r="0" t="0"/>
          <a:stretch/>
        </p:blipFill>
        <p:spPr>
          <a:xfrm>
            <a:off x="8038537" y="2106128"/>
            <a:ext cx="2337944" cy="23379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28"/>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55" name="Google Shape;255;p28"/>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56" name="Google Shape;256;p28"/>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28"/>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58" name="Google Shape;258;p28"/>
          <p:cNvPicPr preferRelativeResize="0"/>
          <p:nvPr/>
        </p:nvPicPr>
        <p:blipFill rotWithShape="1">
          <a:blip r:embed="rId3">
            <a:alphaModFix/>
          </a:blip>
          <a:srcRect b="0" l="31998" r="13126" t="18360"/>
          <a:stretch/>
        </p:blipFill>
        <p:spPr>
          <a:xfrm>
            <a:off x="695750" y="177200"/>
            <a:ext cx="10365550" cy="6277050"/>
          </a:xfrm>
          <a:prstGeom prst="rect">
            <a:avLst/>
          </a:prstGeom>
          <a:noFill/>
          <a:ln>
            <a:noFill/>
          </a:ln>
        </p:spPr>
      </p:pic>
      <p:sp>
        <p:nvSpPr>
          <p:cNvPr id="259" name="Google Shape;259;p28"/>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12</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2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66" name="Google Shape;266;p2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67" name="Google Shape;267;p2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68" name="Google Shape;268;p2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2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70" name="Google Shape;270;p29"/>
          <p:cNvPicPr preferRelativeResize="0"/>
          <p:nvPr/>
        </p:nvPicPr>
        <p:blipFill rotWithShape="1">
          <a:blip r:embed="rId3">
            <a:alphaModFix/>
          </a:blip>
          <a:srcRect b="5061" l="42975" r="24282" t="18362"/>
          <a:stretch/>
        </p:blipFill>
        <p:spPr>
          <a:xfrm>
            <a:off x="526825" y="152400"/>
            <a:ext cx="10350100" cy="6299450"/>
          </a:xfrm>
          <a:prstGeom prst="rect">
            <a:avLst/>
          </a:prstGeom>
          <a:noFill/>
          <a:ln>
            <a:noFill/>
          </a:ln>
        </p:spPr>
      </p:pic>
      <p:sp>
        <p:nvSpPr>
          <p:cNvPr id="271" name="Google Shape;271;p29"/>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13</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3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78" name="Google Shape;278;p30"/>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79" name="Google Shape;279;p3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80" name="Google Shape;280;p30"/>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30"/>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82" name="Google Shape;282;p30"/>
          <p:cNvPicPr preferRelativeResize="0"/>
          <p:nvPr/>
        </p:nvPicPr>
        <p:blipFill rotWithShape="1">
          <a:blip r:embed="rId3">
            <a:alphaModFix/>
          </a:blip>
          <a:srcRect b="4067" l="42702" r="24276" t="19020"/>
          <a:stretch/>
        </p:blipFill>
        <p:spPr>
          <a:xfrm>
            <a:off x="544850" y="269750"/>
            <a:ext cx="10433475" cy="6165950"/>
          </a:xfrm>
          <a:prstGeom prst="rect">
            <a:avLst/>
          </a:prstGeom>
          <a:noFill/>
          <a:ln>
            <a:noFill/>
          </a:ln>
        </p:spPr>
      </p:pic>
      <p:sp>
        <p:nvSpPr>
          <p:cNvPr id="283" name="Google Shape;283;p30"/>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14</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p3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91" name="Google Shape;291;p3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92" name="Google Shape;292;p31"/>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1"/>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Technical</a:t>
            </a:r>
            <a:endParaRPr b="1" i="0" sz="3000" u="none" cap="none" strike="noStrike">
              <a:solidFill>
                <a:schemeClr val="lt1"/>
              </a:solidFill>
              <a:latin typeface="Calibri"/>
              <a:ea typeface="Calibri"/>
              <a:cs typeface="Calibri"/>
              <a:sym typeface="Calibri"/>
            </a:endParaRPr>
          </a:p>
        </p:txBody>
      </p:sp>
      <p:sp>
        <p:nvSpPr>
          <p:cNvPr id="294" name="Google Shape;294;p31"/>
          <p:cNvSpPr txBox="1"/>
          <p:nvPr/>
        </p:nvSpPr>
        <p:spPr>
          <a:xfrm>
            <a:off x="1881554" y="1460333"/>
            <a:ext cx="10939149" cy="3629533"/>
          </a:xfrm>
          <a:prstGeom prst="rect">
            <a:avLst/>
          </a:prstGeom>
          <a:noFill/>
          <a:ln>
            <a:noFill/>
          </a:ln>
        </p:spPr>
        <p:txBody>
          <a:bodyPr anchorCtr="0" anchor="t" bIns="91425" lIns="91425" spcFirstLastPara="1" rIns="91425" wrap="square" tIns="91425">
            <a:noAutofit/>
          </a:bodyPr>
          <a:lstStyle/>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Demands technical knowledge regarding the website;</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Open Source framework;</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WordPress (Content Management System);</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Self Hosted</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Lower setup and maintenance costs;</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Less staff training;</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Highly customizable for great flexibility.</a:t>
            </a:r>
            <a:endParaRPr b="0" i="0" sz="2800" u="none" cap="none" strike="noStrike">
              <a:solidFill>
                <a:srgbClr val="C00000"/>
              </a:solidFill>
              <a:latin typeface="Calibri"/>
              <a:ea typeface="Calibri"/>
              <a:cs typeface="Calibri"/>
              <a:sym typeface="Calibri"/>
            </a:endParaRPr>
          </a:p>
        </p:txBody>
      </p:sp>
      <p:sp>
        <p:nvSpPr>
          <p:cNvPr id="295" name="Google Shape;295;p31"/>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15</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p:nvPr/>
        </p:nvSpPr>
        <p:spPr>
          <a:xfrm>
            <a:off x="0" y="0"/>
            <a:ext cx="11849878" cy="655009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4"/>
          <p:cNvSpPr/>
          <p:nvPr/>
        </p:nvSpPr>
        <p:spPr>
          <a:xfrm>
            <a:off x="11457992" y="6082004"/>
            <a:ext cx="637592" cy="674914"/>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4"/>
          <p:cNvSpPr txBox="1"/>
          <p:nvPr/>
        </p:nvSpPr>
        <p:spPr>
          <a:xfrm>
            <a:off x="11655490" y="6253461"/>
            <a:ext cx="31724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2248674" y="382557"/>
            <a:ext cx="7940353" cy="914397"/>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4"/>
          <p:cNvSpPr/>
          <p:nvPr/>
        </p:nvSpPr>
        <p:spPr>
          <a:xfrm>
            <a:off x="2083133" y="269745"/>
            <a:ext cx="8025733" cy="931567"/>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E" sz="3000" u="none" cap="none" strike="noStrike">
                <a:solidFill>
                  <a:schemeClr val="lt1"/>
                </a:solidFill>
                <a:latin typeface="Calibri"/>
                <a:ea typeface="Calibri"/>
                <a:cs typeface="Calibri"/>
                <a:sym typeface="Calibri"/>
              </a:rPr>
              <a:t>Introduction</a:t>
            </a:r>
            <a:endParaRPr b="0" i="0" sz="3000" u="none" cap="none" strike="noStrike">
              <a:solidFill>
                <a:schemeClr val="lt1"/>
              </a:solidFill>
              <a:latin typeface="Calibri"/>
              <a:ea typeface="Calibri"/>
              <a:cs typeface="Calibri"/>
              <a:sym typeface="Calibri"/>
            </a:endParaRPr>
          </a:p>
        </p:txBody>
      </p:sp>
      <p:pic>
        <p:nvPicPr>
          <p:cNvPr descr="Imagem relacionada" id="95" name="Google Shape;95;p14"/>
          <p:cNvPicPr preferRelativeResize="0"/>
          <p:nvPr/>
        </p:nvPicPr>
        <p:blipFill rotWithShape="1">
          <a:blip r:embed="rId3">
            <a:alphaModFix/>
          </a:blip>
          <a:srcRect b="0" l="0" r="0" t="0"/>
          <a:stretch/>
        </p:blipFill>
        <p:spPr>
          <a:xfrm>
            <a:off x="-45813" y="4317023"/>
            <a:ext cx="3601959" cy="2217455"/>
          </a:xfrm>
          <a:prstGeom prst="rect">
            <a:avLst/>
          </a:prstGeom>
          <a:noFill/>
          <a:ln>
            <a:noFill/>
          </a:ln>
        </p:spPr>
      </p:pic>
      <p:sp>
        <p:nvSpPr>
          <p:cNvPr id="96" name="Google Shape;96;p14"/>
          <p:cNvSpPr txBox="1"/>
          <p:nvPr/>
        </p:nvSpPr>
        <p:spPr>
          <a:xfrm>
            <a:off x="535740" y="1755447"/>
            <a:ext cx="11128908" cy="193899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Internet has been connecting people and businesses since 1990s;</a:t>
            </a:r>
            <a:endParaRPr/>
          </a:p>
          <a:p>
            <a:pPr indent="0" lvl="0" marL="0" marR="0" rtl="0" algn="l">
              <a:lnSpc>
                <a:spcPct val="100000"/>
              </a:lnSpc>
              <a:spcBef>
                <a:spcPts val="0"/>
              </a:spcBef>
              <a:spcAft>
                <a:spcPts val="0"/>
              </a:spcAft>
              <a:buNone/>
            </a:pPr>
            <a:r>
              <a:t/>
            </a:r>
            <a:endParaRPr b="0" i="0" sz="24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New forms of goods, services and delivery channels (e-business);</a:t>
            </a:r>
            <a:endParaRPr/>
          </a:p>
          <a:p>
            <a:pPr indent="-133350" lvl="0" marL="285750" marR="0" rtl="0" algn="l">
              <a:lnSpc>
                <a:spcPct val="100000"/>
              </a:lnSpc>
              <a:spcBef>
                <a:spcPts val="0"/>
              </a:spcBef>
              <a:spcAft>
                <a:spcPts val="0"/>
              </a:spcAft>
              <a:buClr>
                <a:srgbClr val="C00000"/>
              </a:buClr>
              <a:buSzPts val="2400"/>
              <a:buFont typeface="Noto Sans Symbols"/>
              <a:buNone/>
            </a:pPr>
            <a:r>
              <a:t/>
            </a:r>
            <a:endParaRPr b="0" i="0" sz="24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There are some traditional shops;</a:t>
            </a:r>
            <a:endParaRPr/>
          </a:p>
        </p:txBody>
      </p:sp>
      <p:sp>
        <p:nvSpPr>
          <p:cNvPr id="97" name="Google Shape;97;p14"/>
          <p:cNvSpPr txBox="1"/>
          <p:nvPr/>
        </p:nvSpPr>
        <p:spPr>
          <a:xfrm>
            <a:off x="3293781" y="4015510"/>
            <a:ext cx="8370867" cy="203132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2060"/>
              </a:buClr>
              <a:buSzPts val="2400"/>
              <a:buFont typeface="Noto Sans Symbols"/>
              <a:buChar char="▪"/>
            </a:pPr>
            <a:r>
              <a:rPr b="0" i="0" lang="en-IE" sz="2400" u="none" cap="none" strike="noStrike">
                <a:solidFill>
                  <a:srgbClr val="002060"/>
                </a:solidFill>
                <a:latin typeface="Calibri"/>
                <a:ea typeface="Calibri"/>
                <a:cs typeface="Calibri"/>
                <a:sym typeface="Calibri"/>
              </a:rPr>
              <a:t>Conducting a feasibility study has the advantage of giving advance warning about where the project has more chances of failure.</a:t>
            </a:r>
            <a:endParaRPr b="0" i="0" sz="2400" u="none" cap="none" strike="noStrike">
              <a:solidFill>
                <a:srgbClr val="002060"/>
              </a:solidFill>
              <a:latin typeface="Calibri"/>
              <a:ea typeface="Calibri"/>
              <a:cs typeface="Calibri"/>
              <a:sym typeface="Calibri"/>
            </a:endParaRPr>
          </a:p>
          <a:p>
            <a:pPr indent="-171450" lvl="0" marL="285750" marR="0" rtl="0" algn="l">
              <a:lnSpc>
                <a:spcPct val="100000"/>
              </a:lnSpc>
              <a:spcBef>
                <a:spcPts val="0"/>
              </a:spcBef>
              <a:spcAft>
                <a:spcPts val="0"/>
              </a:spcAft>
              <a:buClr>
                <a:srgbClr val="002060"/>
              </a:buClr>
              <a:buSzPts val="1800"/>
              <a:buFont typeface="Noto Sans Symbols"/>
              <a:buNone/>
            </a:pPr>
            <a:r>
              <a:t/>
            </a:r>
            <a:endParaRPr b="0" i="0" sz="1800" u="none" cap="none" strike="noStrike">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02" name="Google Shape;302;p3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03" name="Google Shape;303;p3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04" name="Google Shape;304;p3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p3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Operational</a:t>
            </a:r>
            <a:endParaRPr b="1" i="0" sz="3000" u="none" cap="none" strike="noStrike">
              <a:solidFill>
                <a:schemeClr val="lt1"/>
              </a:solidFill>
              <a:latin typeface="Calibri"/>
              <a:ea typeface="Calibri"/>
              <a:cs typeface="Calibri"/>
              <a:sym typeface="Calibri"/>
            </a:endParaRPr>
          </a:p>
        </p:txBody>
      </p:sp>
      <p:sp>
        <p:nvSpPr>
          <p:cNvPr id="306" name="Google Shape;306;p32"/>
          <p:cNvSpPr txBox="1"/>
          <p:nvPr/>
        </p:nvSpPr>
        <p:spPr>
          <a:xfrm>
            <a:off x="2248674" y="1789382"/>
            <a:ext cx="8033882" cy="3574800"/>
          </a:xfrm>
          <a:prstGeom prst="rect">
            <a:avLst/>
          </a:prstGeom>
          <a:noFill/>
          <a:ln>
            <a:noFill/>
          </a:ln>
        </p:spPr>
        <p:txBody>
          <a:bodyPr anchorCtr="0" anchor="t" bIns="91425" lIns="91425" spcFirstLastPara="1" rIns="91425" wrap="square" tIns="91425">
            <a:noAutofit/>
          </a:bodyPr>
          <a:lstStyle/>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Expansion of customers to global;</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Staff training;</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Freelance web designer for front end;</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2 to 5 hours/ month;</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Support and maintenance of software is made by the seller.</a:t>
            </a:r>
            <a:endParaRPr b="0" i="0" sz="2800" u="none" cap="none" strike="noStrike">
              <a:solidFill>
                <a:srgbClr val="C00000"/>
              </a:solidFill>
              <a:latin typeface="Calibri"/>
              <a:ea typeface="Calibri"/>
              <a:cs typeface="Calibri"/>
              <a:sym typeface="Calibri"/>
            </a:endParaRPr>
          </a:p>
        </p:txBody>
      </p:sp>
      <p:sp>
        <p:nvSpPr>
          <p:cNvPr id="307" name="Google Shape;307;p32"/>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16</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3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14" name="Google Shape;314;p33"/>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15" name="Google Shape;315;p33"/>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16" name="Google Shape;316;p33"/>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33"/>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Economic</a:t>
            </a:r>
            <a:endParaRPr b="1" i="0" sz="3000" u="none" cap="none" strike="noStrike">
              <a:solidFill>
                <a:schemeClr val="lt1"/>
              </a:solidFill>
              <a:latin typeface="Calibri"/>
              <a:ea typeface="Calibri"/>
              <a:cs typeface="Calibri"/>
              <a:sym typeface="Calibri"/>
            </a:endParaRPr>
          </a:p>
        </p:txBody>
      </p:sp>
      <p:pic>
        <p:nvPicPr>
          <p:cNvPr id="318" name="Google Shape;318;p33"/>
          <p:cNvPicPr preferRelativeResize="0"/>
          <p:nvPr/>
        </p:nvPicPr>
        <p:blipFill rotWithShape="1">
          <a:blip r:embed="rId3">
            <a:alphaModFix/>
          </a:blip>
          <a:srcRect b="30349" l="58347" r="24605" t="48032"/>
          <a:stretch/>
        </p:blipFill>
        <p:spPr>
          <a:xfrm>
            <a:off x="6858000" y="1779025"/>
            <a:ext cx="4599998" cy="3281526"/>
          </a:xfrm>
          <a:prstGeom prst="rect">
            <a:avLst/>
          </a:prstGeom>
          <a:noFill/>
          <a:ln cap="flat" cmpd="sng" w="38100">
            <a:solidFill>
              <a:srgbClr val="003366"/>
            </a:solidFill>
            <a:prstDash val="solid"/>
            <a:miter lim="8000"/>
            <a:headEnd len="sm" w="sm" type="none"/>
            <a:tailEnd len="sm" w="sm" type="none"/>
          </a:ln>
        </p:spPr>
      </p:pic>
      <p:sp>
        <p:nvSpPr>
          <p:cNvPr id="319" name="Google Shape;319;p33"/>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17</a:t>
            </a:r>
            <a:endParaRPr b="0" i="0" sz="1400" u="none" cap="none" strike="noStrike">
              <a:solidFill>
                <a:srgbClr val="000000"/>
              </a:solidFill>
              <a:highlight>
                <a:srgbClr val="003366"/>
              </a:highlight>
              <a:latin typeface="Arial"/>
              <a:ea typeface="Arial"/>
              <a:cs typeface="Arial"/>
              <a:sym typeface="Arial"/>
            </a:endParaRPr>
          </a:p>
        </p:txBody>
      </p:sp>
      <p:pic>
        <p:nvPicPr>
          <p:cNvPr id="320" name="Google Shape;320;p33"/>
          <p:cNvPicPr preferRelativeResize="0"/>
          <p:nvPr/>
        </p:nvPicPr>
        <p:blipFill rotWithShape="1">
          <a:blip r:embed="rId4">
            <a:alphaModFix/>
          </a:blip>
          <a:srcRect b="38233" l="35489" r="35686" t="36107"/>
          <a:stretch/>
        </p:blipFill>
        <p:spPr>
          <a:xfrm>
            <a:off x="392852" y="1779025"/>
            <a:ext cx="6342558" cy="31760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3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28" name="Google Shape;328;p34"/>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29" name="Google Shape;329;p34"/>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34"/>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Scheduling</a:t>
            </a:r>
            <a:endParaRPr b="1" i="0" sz="3000" u="none" cap="none" strike="noStrike">
              <a:solidFill>
                <a:schemeClr val="lt1"/>
              </a:solidFill>
              <a:latin typeface="Calibri"/>
              <a:ea typeface="Calibri"/>
              <a:cs typeface="Calibri"/>
              <a:sym typeface="Calibri"/>
            </a:endParaRPr>
          </a:p>
        </p:txBody>
      </p:sp>
      <p:pic>
        <p:nvPicPr>
          <p:cNvPr id="331" name="Google Shape;331;p34"/>
          <p:cNvPicPr preferRelativeResize="0"/>
          <p:nvPr/>
        </p:nvPicPr>
        <p:blipFill rotWithShape="1">
          <a:blip r:embed="rId3">
            <a:alphaModFix/>
          </a:blip>
          <a:srcRect b="29840" l="2950" r="56299" t="22176"/>
          <a:stretch/>
        </p:blipFill>
        <p:spPr>
          <a:xfrm>
            <a:off x="2188300" y="1520925"/>
            <a:ext cx="7749398" cy="4781025"/>
          </a:xfrm>
          <a:prstGeom prst="rect">
            <a:avLst/>
          </a:prstGeom>
          <a:noFill/>
          <a:ln cap="flat" cmpd="sng" w="38100">
            <a:solidFill>
              <a:srgbClr val="003366"/>
            </a:solidFill>
            <a:prstDash val="solid"/>
            <a:miter lim="8000"/>
            <a:headEnd len="sm" w="sm" type="none"/>
            <a:tailEnd len="sm" w="sm" type="none"/>
          </a:ln>
        </p:spPr>
      </p:pic>
      <p:sp>
        <p:nvSpPr>
          <p:cNvPr id="332" name="Google Shape;332;p34"/>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18</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5"/>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338" name="Google Shape;338;p35"/>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High-end Alternative </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44" name="Google Shape;344;p36"/>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45" name="Google Shape;345;p36"/>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6"/>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Proposal description</a:t>
            </a:r>
            <a:endParaRPr b="0" i="0" sz="3000" u="none" cap="none" strike="noStrike">
              <a:solidFill>
                <a:schemeClr val="lt1"/>
              </a:solidFill>
              <a:latin typeface="Calibri"/>
              <a:ea typeface="Calibri"/>
              <a:cs typeface="Calibri"/>
              <a:sym typeface="Calibri"/>
            </a:endParaRPr>
          </a:p>
        </p:txBody>
      </p:sp>
      <p:sp>
        <p:nvSpPr>
          <p:cNvPr id="347" name="Google Shape;347;p36"/>
          <p:cNvSpPr txBox="1"/>
          <p:nvPr/>
        </p:nvSpPr>
        <p:spPr>
          <a:xfrm>
            <a:off x="226763" y="2061803"/>
            <a:ext cx="6111900" cy="3000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Assumptions &amp; Constraints</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Analysis &amp; design  </a:t>
            </a:r>
            <a:endParaRPr b="0" i="0" sz="2800" u="none" cap="none" strike="noStrike">
              <a:solidFill>
                <a:srgbClr val="002060"/>
              </a:solidFill>
              <a:latin typeface="Calibri"/>
              <a:ea typeface="Calibri"/>
              <a:cs typeface="Calibri"/>
              <a:sym typeface="Calibri"/>
            </a:endParaRPr>
          </a:p>
        </p:txBody>
      </p:sp>
      <p:pic>
        <p:nvPicPr>
          <p:cNvPr id="348" name="Google Shape;348;p36"/>
          <p:cNvPicPr preferRelativeResize="0"/>
          <p:nvPr/>
        </p:nvPicPr>
        <p:blipFill rotWithShape="1">
          <a:blip r:embed="rId3">
            <a:alphaModFix/>
          </a:blip>
          <a:srcRect b="13982" l="25065" r="17086" t="16452"/>
          <a:stretch/>
        </p:blipFill>
        <p:spPr>
          <a:xfrm>
            <a:off x="4765431" y="1545992"/>
            <a:ext cx="7011311" cy="4533672"/>
          </a:xfrm>
          <a:prstGeom prst="rect">
            <a:avLst/>
          </a:prstGeom>
          <a:noFill/>
          <a:ln>
            <a:noFill/>
          </a:ln>
        </p:spPr>
      </p:pic>
      <p:sp>
        <p:nvSpPr>
          <p:cNvPr id="349" name="Google Shape;349;p36"/>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19</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55" name="Google Shape;355;p37"/>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56" name="Google Shape;356;p37"/>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37"/>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Object-Oriented Database Model </a:t>
            </a:r>
            <a:endParaRPr b="0" i="0" sz="3000" u="none" cap="none" strike="noStrike">
              <a:solidFill>
                <a:schemeClr val="lt1"/>
              </a:solidFill>
              <a:latin typeface="Calibri"/>
              <a:ea typeface="Calibri"/>
              <a:cs typeface="Calibri"/>
              <a:sym typeface="Calibri"/>
            </a:endParaRPr>
          </a:p>
        </p:txBody>
      </p:sp>
      <p:pic>
        <p:nvPicPr>
          <p:cNvPr id="358" name="Google Shape;358;p37"/>
          <p:cNvPicPr preferRelativeResize="0"/>
          <p:nvPr/>
        </p:nvPicPr>
        <p:blipFill rotWithShape="1">
          <a:blip r:embed="rId3">
            <a:alphaModFix/>
          </a:blip>
          <a:srcRect b="1134" l="4328" r="2586" t="5118"/>
          <a:stretch/>
        </p:blipFill>
        <p:spPr>
          <a:xfrm>
            <a:off x="2520700" y="1478925"/>
            <a:ext cx="7138075" cy="4855575"/>
          </a:xfrm>
          <a:prstGeom prst="rect">
            <a:avLst/>
          </a:prstGeom>
          <a:noFill/>
          <a:ln>
            <a:noFill/>
          </a:ln>
        </p:spPr>
      </p:pic>
      <p:sp>
        <p:nvSpPr>
          <p:cNvPr id="359" name="Google Shape;359;p37"/>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20</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65" name="Google Shape;365;p38"/>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66" name="Google Shape;366;p38"/>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p38"/>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 Design</a:t>
            </a:r>
            <a:endParaRPr b="0" i="0" sz="3000" u="none" cap="none" strike="noStrike">
              <a:solidFill>
                <a:schemeClr val="lt1"/>
              </a:solidFill>
              <a:latin typeface="Calibri"/>
              <a:ea typeface="Calibri"/>
              <a:cs typeface="Calibri"/>
              <a:sym typeface="Calibri"/>
            </a:endParaRPr>
          </a:p>
        </p:txBody>
      </p:sp>
      <p:pic>
        <p:nvPicPr>
          <p:cNvPr id="368" name="Google Shape;368;p38"/>
          <p:cNvPicPr preferRelativeResize="0"/>
          <p:nvPr/>
        </p:nvPicPr>
        <p:blipFill rotWithShape="1">
          <a:blip r:embed="rId3">
            <a:alphaModFix/>
          </a:blip>
          <a:srcRect b="5332" l="31906" r="13182" t="19126"/>
          <a:stretch/>
        </p:blipFill>
        <p:spPr>
          <a:xfrm>
            <a:off x="1048650" y="269749"/>
            <a:ext cx="9598650" cy="6061900"/>
          </a:xfrm>
          <a:prstGeom prst="rect">
            <a:avLst/>
          </a:prstGeom>
          <a:noFill/>
          <a:ln>
            <a:noFill/>
          </a:ln>
        </p:spPr>
      </p:pic>
      <p:sp>
        <p:nvSpPr>
          <p:cNvPr id="369" name="Google Shape;369;p38"/>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21</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75" name="Google Shape;375;p3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76" name="Google Shape;376;p3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3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Technical</a:t>
            </a:r>
            <a:endParaRPr b="0" i="0" sz="3000" u="none" cap="none" strike="noStrike">
              <a:solidFill>
                <a:schemeClr val="lt1"/>
              </a:solidFill>
              <a:latin typeface="Calibri"/>
              <a:ea typeface="Calibri"/>
              <a:cs typeface="Calibri"/>
              <a:sym typeface="Calibri"/>
            </a:endParaRPr>
          </a:p>
        </p:txBody>
      </p:sp>
      <p:pic>
        <p:nvPicPr>
          <p:cNvPr id="378" name="Google Shape;378;p39"/>
          <p:cNvPicPr preferRelativeResize="0"/>
          <p:nvPr/>
        </p:nvPicPr>
        <p:blipFill rotWithShape="1">
          <a:blip r:embed="rId3">
            <a:alphaModFix/>
          </a:blip>
          <a:srcRect b="0" l="0" r="0" t="0"/>
          <a:stretch/>
        </p:blipFill>
        <p:spPr>
          <a:xfrm>
            <a:off x="1131517" y="4998625"/>
            <a:ext cx="1083375" cy="1083375"/>
          </a:xfrm>
          <a:prstGeom prst="rect">
            <a:avLst/>
          </a:prstGeom>
          <a:noFill/>
          <a:ln>
            <a:noFill/>
          </a:ln>
        </p:spPr>
      </p:pic>
      <p:pic>
        <p:nvPicPr>
          <p:cNvPr id="379" name="Google Shape;379;p39"/>
          <p:cNvPicPr preferRelativeResize="0"/>
          <p:nvPr/>
        </p:nvPicPr>
        <p:blipFill rotWithShape="1">
          <a:blip r:embed="rId4">
            <a:alphaModFix/>
          </a:blip>
          <a:srcRect b="0" l="0" r="0" t="0"/>
          <a:stretch/>
        </p:blipFill>
        <p:spPr>
          <a:xfrm>
            <a:off x="2288884" y="5037896"/>
            <a:ext cx="637500" cy="852429"/>
          </a:xfrm>
          <a:prstGeom prst="rect">
            <a:avLst/>
          </a:prstGeom>
          <a:noFill/>
          <a:ln>
            <a:noFill/>
          </a:ln>
        </p:spPr>
      </p:pic>
      <p:pic>
        <p:nvPicPr>
          <p:cNvPr id="380" name="Google Shape;380;p39"/>
          <p:cNvPicPr preferRelativeResize="0"/>
          <p:nvPr/>
        </p:nvPicPr>
        <p:blipFill rotWithShape="1">
          <a:blip r:embed="rId5">
            <a:alphaModFix/>
          </a:blip>
          <a:srcRect b="0" l="0" r="0" t="0"/>
          <a:stretch/>
        </p:blipFill>
        <p:spPr>
          <a:xfrm>
            <a:off x="1888142" y="1681375"/>
            <a:ext cx="3209100" cy="2882425"/>
          </a:xfrm>
          <a:prstGeom prst="rect">
            <a:avLst/>
          </a:prstGeom>
          <a:noFill/>
          <a:ln>
            <a:noFill/>
          </a:ln>
        </p:spPr>
      </p:pic>
      <p:pic>
        <p:nvPicPr>
          <p:cNvPr id="381" name="Google Shape;381;p39"/>
          <p:cNvPicPr preferRelativeResize="0"/>
          <p:nvPr/>
        </p:nvPicPr>
        <p:blipFill rotWithShape="1">
          <a:blip r:embed="rId6">
            <a:alphaModFix/>
          </a:blip>
          <a:srcRect b="0" l="0" r="0" t="0"/>
          <a:stretch/>
        </p:blipFill>
        <p:spPr>
          <a:xfrm>
            <a:off x="3217917" y="5037900"/>
            <a:ext cx="852425" cy="852425"/>
          </a:xfrm>
          <a:prstGeom prst="rect">
            <a:avLst/>
          </a:prstGeom>
          <a:noFill/>
          <a:ln>
            <a:noFill/>
          </a:ln>
        </p:spPr>
      </p:pic>
      <p:pic>
        <p:nvPicPr>
          <p:cNvPr id="382" name="Google Shape;382;p39"/>
          <p:cNvPicPr preferRelativeResize="0"/>
          <p:nvPr/>
        </p:nvPicPr>
        <p:blipFill rotWithShape="1">
          <a:blip r:embed="rId7">
            <a:alphaModFix/>
          </a:blip>
          <a:srcRect b="0" l="0" r="0" t="0"/>
          <a:stretch/>
        </p:blipFill>
        <p:spPr>
          <a:xfrm>
            <a:off x="4251567" y="5202813"/>
            <a:ext cx="1068750" cy="675000"/>
          </a:xfrm>
          <a:prstGeom prst="rect">
            <a:avLst/>
          </a:prstGeom>
          <a:noFill/>
          <a:ln>
            <a:noFill/>
          </a:ln>
        </p:spPr>
      </p:pic>
      <p:sp>
        <p:nvSpPr>
          <p:cNvPr id="383" name="Google Shape;383;p39"/>
          <p:cNvSpPr txBox="1"/>
          <p:nvPr/>
        </p:nvSpPr>
        <p:spPr>
          <a:xfrm>
            <a:off x="6189198" y="1424576"/>
            <a:ext cx="6111900" cy="4509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Cloud Server</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HTML, CSS &amp;  JavaScript</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MySql &amp; PHP</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Payment gateway</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SSL security</a:t>
            </a:r>
            <a:endParaRPr b="0" i="0" sz="2800" u="none" cap="none" strike="noStrike">
              <a:solidFill>
                <a:srgbClr val="002060"/>
              </a:solidFill>
              <a:latin typeface="Calibri"/>
              <a:ea typeface="Calibri"/>
              <a:cs typeface="Calibri"/>
              <a:sym typeface="Calibri"/>
            </a:endParaRPr>
          </a:p>
        </p:txBody>
      </p:sp>
      <p:sp>
        <p:nvSpPr>
          <p:cNvPr id="384" name="Google Shape;384;p39"/>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22</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90" name="Google Shape;390;p4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91" name="Google Shape;391;p40"/>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40"/>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Operational</a:t>
            </a:r>
            <a:endParaRPr b="0" i="0" sz="3000" u="none" cap="none" strike="noStrike">
              <a:solidFill>
                <a:schemeClr val="lt1"/>
              </a:solidFill>
              <a:latin typeface="Calibri"/>
              <a:ea typeface="Calibri"/>
              <a:cs typeface="Calibri"/>
              <a:sym typeface="Calibri"/>
            </a:endParaRPr>
          </a:p>
        </p:txBody>
      </p:sp>
      <p:pic>
        <p:nvPicPr>
          <p:cNvPr id="393" name="Google Shape;393;p40"/>
          <p:cNvPicPr preferRelativeResize="0"/>
          <p:nvPr/>
        </p:nvPicPr>
        <p:blipFill rotWithShape="1">
          <a:blip r:embed="rId3">
            <a:alphaModFix/>
          </a:blip>
          <a:srcRect b="0" l="0" r="0" t="0"/>
          <a:stretch/>
        </p:blipFill>
        <p:spPr>
          <a:xfrm>
            <a:off x="1691573" y="2252950"/>
            <a:ext cx="4041777" cy="3039674"/>
          </a:xfrm>
          <a:prstGeom prst="rect">
            <a:avLst/>
          </a:prstGeom>
          <a:noFill/>
          <a:ln>
            <a:noFill/>
          </a:ln>
        </p:spPr>
      </p:pic>
      <p:sp>
        <p:nvSpPr>
          <p:cNvPr id="394" name="Google Shape;394;p40"/>
          <p:cNvSpPr txBox="1"/>
          <p:nvPr/>
        </p:nvSpPr>
        <p:spPr>
          <a:xfrm>
            <a:off x="6027248" y="1439675"/>
            <a:ext cx="6111900" cy="4509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Training Staff</a:t>
            </a:r>
            <a:endParaRPr b="0" i="0" sz="2800" u="none" cap="none" strike="noStrike">
              <a:solidFill>
                <a:srgbClr val="002060"/>
              </a:solidFill>
              <a:latin typeface="Calibri"/>
              <a:ea typeface="Calibri"/>
              <a:cs typeface="Calibri"/>
              <a:sym typeface="Calibri"/>
            </a:endParaRPr>
          </a:p>
          <a:p>
            <a:pPr indent="-457200" lvl="1" marL="9652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EPoS system</a:t>
            </a:r>
            <a:endParaRPr/>
          </a:p>
          <a:p>
            <a:pPr indent="0" lvl="1" marL="508000" marR="0" rtl="0" algn="l">
              <a:lnSpc>
                <a:spcPct val="150000"/>
              </a:lnSpc>
              <a:spcBef>
                <a:spcPts val="0"/>
              </a:spcBef>
              <a:spcAft>
                <a:spcPts val="0"/>
              </a:spcAft>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Freelancer Web developer</a:t>
            </a:r>
            <a:endParaRPr b="0" i="0" sz="2800" u="none" cap="none" strike="noStrike">
              <a:solidFill>
                <a:srgbClr val="002060"/>
              </a:solidFill>
              <a:latin typeface="Calibri"/>
              <a:ea typeface="Calibri"/>
              <a:cs typeface="Calibri"/>
              <a:sym typeface="Calibri"/>
            </a:endParaRPr>
          </a:p>
          <a:p>
            <a:pPr indent="-457200" lvl="1" marL="9652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Website maintenance </a:t>
            </a:r>
            <a:endParaRPr b="0" i="0" sz="2800" u="none" cap="none" strike="noStrike">
              <a:solidFill>
                <a:srgbClr val="002060"/>
              </a:solidFill>
              <a:latin typeface="Calibri"/>
              <a:ea typeface="Calibri"/>
              <a:cs typeface="Calibri"/>
              <a:sym typeface="Calibri"/>
            </a:endParaRPr>
          </a:p>
        </p:txBody>
      </p:sp>
      <p:sp>
        <p:nvSpPr>
          <p:cNvPr id="395" name="Google Shape;395;p40"/>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23</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01" name="Google Shape;401;p4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02" name="Google Shape;402;p41"/>
          <p:cNvSpPr txBox="1"/>
          <p:nvPr/>
        </p:nvSpPr>
        <p:spPr>
          <a:xfrm>
            <a:off x="11535508" y="6253461"/>
            <a:ext cx="559984"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24</a:t>
            </a:r>
            <a:endParaRPr b="0" i="0" sz="1400" u="none" cap="none" strike="noStrike">
              <a:solidFill>
                <a:srgbClr val="000000"/>
              </a:solidFill>
              <a:highlight>
                <a:srgbClr val="003366"/>
              </a:highlight>
              <a:latin typeface="Arial"/>
              <a:ea typeface="Arial"/>
              <a:cs typeface="Arial"/>
              <a:sym typeface="Arial"/>
            </a:endParaRPr>
          </a:p>
        </p:txBody>
      </p:sp>
      <p:sp>
        <p:nvSpPr>
          <p:cNvPr id="403" name="Google Shape;403;p41"/>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41"/>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Economical</a:t>
            </a:r>
            <a:endParaRPr b="0" i="0" sz="3000" u="none" cap="none" strike="noStrike">
              <a:solidFill>
                <a:schemeClr val="lt1"/>
              </a:solidFill>
              <a:latin typeface="Calibri"/>
              <a:ea typeface="Calibri"/>
              <a:cs typeface="Calibri"/>
              <a:sym typeface="Calibri"/>
            </a:endParaRPr>
          </a:p>
        </p:txBody>
      </p:sp>
      <p:pic>
        <p:nvPicPr>
          <p:cNvPr id="405" name="Google Shape;405;p41"/>
          <p:cNvPicPr preferRelativeResize="0"/>
          <p:nvPr/>
        </p:nvPicPr>
        <p:blipFill rotWithShape="1">
          <a:blip r:embed="rId3">
            <a:alphaModFix/>
          </a:blip>
          <a:srcRect b="16602" l="22011" r="34514" t="37594"/>
          <a:stretch/>
        </p:blipFill>
        <p:spPr>
          <a:xfrm>
            <a:off x="353375" y="2617550"/>
            <a:ext cx="5300549" cy="3141075"/>
          </a:xfrm>
          <a:prstGeom prst="rect">
            <a:avLst/>
          </a:prstGeom>
          <a:noFill/>
          <a:ln>
            <a:noFill/>
          </a:ln>
        </p:spPr>
      </p:pic>
      <p:pic>
        <p:nvPicPr>
          <p:cNvPr id="406" name="Google Shape;406;p41"/>
          <p:cNvPicPr preferRelativeResize="0"/>
          <p:nvPr/>
        </p:nvPicPr>
        <p:blipFill rotWithShape="1">
          <a:blip r:embed="rId4">
            <a:alphaModFix/>
          </a:blip>
          <a:srcRect b="26842" l="22366" r="44355" t="38806"/>
          <a:stretch/>
        </p:blipFill>
        <p:spPr>
          <a:xfrm>
            <a:off x="6105925" y="2693750"/>
            <a:ext cx="5300549" cy="30777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p:nvPr/>
        </p:nvSpPr>
        <p:spPr>
          <a:xfrm>
            <a:off x="0" y="0"/>
            <a:ext cx="11849878" cy="655009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15"/>
          <p:cNvSpPr/>
          <p:nvPr/>
        </p:nvSpPr>
        <p:spPr>
          <a:xfrm>
            <a:off x="11457992" y="6082004"/>
            <a:ext cx="637592" cy="674914"/>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15"/>
          <p:cNvSpPr txBox="1"/>
          <p:nvPr/>
        </p:nvSpPr>
        <p:spPr>
          <a:xfrm>
            <a:off x="11655490" y="6253461"/>
            <a:ext cx="31724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2248674" y="382557"/>
            <a:ext cx="7940353" cy="914397"/>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5"/>
          <p:cNvSpPr/>
          <p:nvPr/>
        </p:nvSpPr>
        <p:spPr>
          <a:xfrm>
            <a:off x="2083133" y="269745"/>
            <a:ext cx="8025733" cy="931567"/>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Current Functional Procedures</a:t>
            </a:r>
            <a:endParaRPr b="0" i="0" sz="3000" u="none" cap="none" strike="noStrike">
              <a:solidFill>
                <a:schemeClr val="lt1"/>
              </a:solidFill>
              <a:latin typeface="Calibri"/>
              <a:ea typeface="Calibri"/>
              <a:cs typeface="Calibri"/>
              <a:sym typeface="Calibri"/>
            </a:endParaRPr>
          </a:p>
        </p:txBody>
      </p:sp>
      <p:sp>
        <p:nvSpPr>
          <p:cNvPr id="107" name="Google Shape;107;p15"/>
          <p:cNvSpPr/>
          <p:nvPr/>
        </p:nvSpPr>
        <p:spPr>
          <a:xfrm>
            <a:off x="1755857" y="2196706"/>
            <a:ext cx="7273843" cy="440120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Small business specialized in selling second-hand entertainment items;</a:t>
            </a:r>
            <a:endParaRPr/>
          </a:p>
          <a:p>
            <a:pPr indent="0" lvl="0" marL="0" marR="0" rtl="0" algn="just">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All the transactions and documentation: archived manually; </a:t>
            </a:r>
            <a:endParaRPr b="0" i="0" sz="28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There are a few constraints.</a:t>
            </a:r>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pic>
        <p:nvPicPr>
          <p:cNvPr descr="Resultado de imagem para vinyl pin up" id="108" name="Google Shape;108;p15"/>
          <p:cNvPicPr preferRelativeResize="0"/>
          <p:nvPr/>
        </p:nvPicPr>
        <p:blipFill rotWithShape="1">
          <a:blip r:embed="rId3">
            <a:alphaModFix/>
          </a:blip>
          <a:srcRect b="0" l="0" r="0" t="0"/>
          <a:stretch/>
        </p:blipFill>
        <p:spPr>
          <a:xfrm>
            <a:off x="7965831" y="1995760"/>
            <a:ext cx="3945473" cy="46977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12" name="Google Shape;412;p4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13" name="Google Shape;413;p4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p4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Scheduling</a:t>
            </a:r>
            <a:endParaRPr b="0" i="0" sz="3000" u="none" cap="none" strike="noStrike">
              <a:solidFill>
                <a:schemeClr val="lt1"/>
              </a:solidFill>
              <a:latin typeface="Calibri"/>
              <a:ea typeface="Calibri"/>
              <a:cs typeface="Calibri"/>
              <a:sym typeface="Calibri"/>
            </a:endParaRPr>
          </a:p>
        </p:txBody>
      </p:sp>
      <p:pic>
        <p:nvPicPr>
          <p:cNvPr id="415" name="Google Shape;415;p42"/>
          <p:cNvPicPr preferRelativeResize="0"/>
          <p:nvPr/>
        </p:nvPicPr>
        <p:blipFill rotWithShape="1">
          <a:blip r:embed="rId3">
            <a:alphaModFix/>
          </a:blip>
          <a:srcRect b="13926" l="1280" r="50731" t="20806"/>
          <a:stretch/>
        </p:blipFill>
        <p:spPr>
          <a:xfrm>
            <a:off x="2790475" y="1579775"/>
            <a:ext cx="6269050" cy="4796450"/>
          </a:xfrm>
          <a:prstGeom prst="rect">
            <a:avLst/>
          </a:prstGeom>
          <a:noFill/>
          <a:ln>
            <a:noFill/>
          </a:ln>
        </p:spPr>
      </p:pic>
      <p:sp>
        <p:nvSpPr>
          <p:cNvPr id="416" name="Google Shape;416;p42"/>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25</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3"/>
          <p:cNvPicPr preferRelativeResize="0"/>
          <p:nvPr/>
        </p:nvPicPr>
        <p:blipFill rotWithShape="1">
          <a:blip r:embed="rId3">
            <a:alphaModFix/>
          </a:blip>
          <a:srcRect b="18991" l="12719" r="48737" t="32560"/>
          <a:stretch/>
        </p:blipFill>
        <p:spPr>
          <a:xfrm>
            <a:off x="0" y="0"/>
            <a:ext cx="12192001" cy="6858000"/>
          </a:xfrm>
          <a:prstGeom prst="rect">
            <a:avLst/>
          </a:prstGeom>
          <a:noFill/>
          <a:ln>
            <a:noFill/>
          </a:ln>
        </p:spPr>
      </p:pic>
      <p:sp>
        <p:nvSpPr>
          <p:cNvPr id="422" name="Google Shape;422;p43"/>
          <p:cNvSpPr/>
          <p:nvPr/>
        </p:nvSpPr>
        <p:spPr>
          <a:xfrm>
            <a:off x="2730500" y="2476500"/>
            <a:ext cx="6572100" cy="1968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Recommendation and Conclusion </a:t>
            </a:r>
            <a:endParaRPr b="1" i="0" sz="6000" u="none" cap="none" strike="noStrike">
              <a:solidFill>
                <a:srgbClr val="800000"/>
              </a:solidFill>
              <a:latin typeface="Calibri"/>
              <a:ea typeface="Calibri"/>
              <a:cs typeface="Calibri"/>
              <a:sym typeface="Calibri"/>
            </a:endParaRPr>
          </a:p>
        </p:txBody>
      </p:sp>
      <p:sp>
        <p:nvSpPr>
          <p:cNvPr id="423" name="Google Shape;423;p43"/>
          <p:cNvSpPr txBox="1"/>
          <p:nvPr/>
        </p:nvSpPr>
        <p:spPr>
          <a:xfrm>
            <a:off x="5040300" y="4304550"/>
            <a:ext cx="2111400" cy="298500"/>
          </a:xfrm>
          <a:prstGeom prst="rect">
            <a:avLst/>
          </a:prstGeom>
          <a:solidFill>
            <a:srgbClr val="FCE5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4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44"/>
          <p:cNvSpPr txBox="1"/>
          <p:nvPr/>
        </p:nvSpPr>
        <p:spPr>
          <a:xfrm>
            <a:off x="11580894"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26</a:t>
            </a:r>
            <a:endParaRPr b="1" i="0" sz="2000" u="none" cap="none" strike="noStrike">
              <a:solidFill>
                <a:schemeClr val="lt1"/>
              </a:solidFill>
              <a:latin typeface="Calibri"/>
              <a:ea typeface="Calibri"/>
              <a:cs typeface="Calibri"/>
              <a:sym typeface="Calibri"/>
            </a:endParaRPr>
          </a:p>
        </p:txBody>
      </p:sp>
      <p:sp>
        <p:nvSpPr>
          <p:cNvPr id="431" name="Google Shape;431;p44"/>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44"/>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Recommendation</a:t>
            </a:r>
            <a:endParaRPr b="0" i="0" sz="3000" u="none" cap="none" strike="noStrike">
              <a:solidFill>
                <a:schemeClr val="lt1"/>
              </a:solidFill>
              <a:latin typeface="Calibri"/>
              <a:ea typeface="Calibri"/>
              <a:cs typeface="Calibri"/>
              <a:sym typeface="Calibri"/>
            </a:endParaRPr>
          </a:p>
        </p:txBody>
      </p:sp>
      <p:sp>
        <p:nvSpPr>
          <p:cNvPr id="433" name="Google Shape;433;p44"/>
          <p:cNvSpPr/>
          <p:nvPr/>
        </p:nvSpPr>
        <p:spPr>
          <a:xfrm>
            <a:off x="2083133" y="2223659"/>
            <a:ext cx="5785981" cy="3046988"/>
          </a:xfrm>
          <a:prstGeom prst="rect">
            <a:avLst/>
          </a:prstGeom>
          <a:noFill/>
          <a:ln>
            <a:noFill/>
          </a:ln>
        </p:spPr>
        <p:txBody>
          <a:bodyPr anchorCtr="0" anchor="t" bIns="45700" lIns="91425" spcFirstLastPara="1" rIns="91425" wrap="square" tIns="45700">
            <a:noAutofit/>
          </a:bodyPr>
          <a:lstStyle/>
          <a:p>
            <a:pPr indent="457200" lvl="0" marL="0" marR="0" rtl="0" algn="just">
              <a:lnSpc>
                <a:spcPct val="150000"/>
              </a:lnSpc>
              <a:spcBef>
                <a:spcPts val="0"/>
              </a:spcBef>
              <a:spcAft>
                <a:spcPts val="0"/>
              </a:spcAft>
              <a:buNone/>
            </a:pPr>
            <a:r>
              <a:rPr b="0" i="0" lang="en-IE" sz="2400" u="none" cap="none" strike="noStrike">
                <a:solidFill>
                  <a:srgbClr val="C00000"/>
                </a:solidFill>
                <a:latin typeface="Calibri"/>
                <a:ea typeface="Calibri"/>
                <a:cs typeface="Calibri"/>
                <a:sym typeface="Calibri"/>
              </a:rPr>
              <a:t>The choice will be based not only on the comprehensiveness of the proposal, but also considering the available budget to the project implementation.</a:t>
            </a:r>
            <a:endParaRPr/>
          </a:p>
          <a:p>
            <a:pPr indent="0" lvl="0" marL="0" marR="0" rtl="0" algn="l">
              <a:lnSpc>
                <a:spcPct val="100000"/>
              </a:lnSpc>
              <a:spcBef>
                <a:spcPts val="0"/>
              </a:spcBef>
              <a:spcAft>
                <a:spcPts val="0"/>
              </a:spcAft>
              <a:buNone/>
            </a:pPr>
            <a:br>
              <a:rPr b="0" i="0" lang="en-IE" sz="2400" u="none" cap="none" strike="noStrike">
                <a:solidFill>
                  <a:srgbClr val="C00000"/>
                </a:solidFill>
                <a:latin typeface="Calibri"/>
                <a:ea typeface="Calibri"/>
                <a:cs typeface="Calibri"/>
                <a:sym typeface="Calibri"/>
              </a:rPr>
            </a:br>
            <a:endParaRPr b="0" i="0" sz="2400" u="none" cap="none" strike="noStrike">
              <a:solidFill>
                <a:srgbClr val="C00000"/>
              </a:solidFill>
              <a:latin typeface="Calibri"/>
              <a:ea typeface="Calibri"/>
              <a:cs typeface="Calibri"/>
              <a:sym typeface="Calibri"/>
            </a:endParaRPr>
          </a:p>
        </p:txBody>
      </p:sp>
      <p:pic>
        <p:nvPicPr>
          <p:cNvPr descr="Imagem relacionada" id="434" name="Google Shape;434;p44"/>
          <p:cNvPicPr preferRelativeResize="0"/>
          <p:nvPr/>
        </p:nvPicPr>
        <p:blipFill rotWithShape="1">
          <a:blip r:embed="rId3">
            <a:alphaModFix/>
          </a:blip>
          <a:srcRect b="0" l="0" r="0" t="0"/>
          <a:stretch/>
        </p:blipFill>
        <p:spPr>
          <a:xfrm>
            <a:off x="7271239" y="1679228"/>
            <a:ext cx="3445374" cy="4297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45"/>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45"/>
          <p:cNvSpPr txBox="1"/>
          <p:nvPr/>
        </p:nvSpPr>
        <p:spPr>
          <a:xfrm>
            <a:off x="11570071"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27</a:t>
            </a:r>
            <a:endParaRPr b="1" i="0" sz="2000" u="none" cap="none" strike="noStrike">
              <a:solidFill>
                <a:schemeClr val="lt1"/>
              </a:solidFill>
              <a:latin typeface="Calibri"/>
              <a:ea typeface="Calibri"/>
              <a:cs typeface="Calibri"/>
              <a:sym typeface="Calibri"/>
            </a:endParaRPr>
          </a:p>
        </p:txBody>
      </p:sp>
      <p:pic>
        <p:nvPicPr>
          <p:cNvPr id="442" name="Google Shape;442;p45"/>
          <p:cNvPicPr preferRelativeResize="0"/>
          <p:nvPr/>
        </p:nvPicPr>
        <p:blipFill rotWithShape="1">
          <a:blip r:embed="rId3">
            <a:alphaModFix/>
          </a:blip>
          <a:srcRect b="17814" l="31163" r="36178" t="28359"/>
          <a:stretch/>
        </p:blipFill>
        <p:spPr>
          <a:xfrm>
            <a:off x="2620107" y="93885"/>
            <a:ext cx="6822831" cy="63256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8" name="Google Shape;448;p46"/>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p46"/>
          <p:cNvSpPr txBox="1"/>
          <p:nvPr/>
        </p:nvSpPr>
        <p:spPr>
          <a:xfrm>
            <a:off x="11570071"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28</a:t>
            </a:r>
            <a:endParaRPr b="1" i="0" sz="2000" u="none" cap="none" strike="noStrike">
              <a:solidFill>
                <a:schemeClr val="lt1"/>
              </a:solidFill>
              <a:latin typeface="Calibri"/>
              <a:ea typeface="Calibri"/>
              <a:cs typeface="Calibri"/>
              <a:sym typeface="Calibri"/>
            </a:endParaRPr>
          </a:p>
        </p:txBody>
      </p:sp>
      <p:sp>
        <p:nvSpPr>
          <p:cNvPr id="450" name="Google Shape;450;p46"/>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46"/>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Conclusion</a:t>
            </a:r>
            <a:endParaRPr b="0" i="0" sz="3000" u="none" cap="none" strike="noStrike">
              <a:solidFill>
                <a:schemeClr val="lt1"/>
              </a:solidFill>
              <a:latin typeface="Calibri"/>
              <a:ea typeface="Calibri"/>
              <a:cs typeface="Calibri"/>
              <a:sym typeface="Calibri"/>
            </a:endParaRPr>
          </a:p>
        </p:txBody>
      </p:sp>
      <p:sp>
        <p:nvSpPr>
          <p:cNvPr id="452" name="Google Shape;452;p46"/>
          <p:cNvSpPr/>
          <p:nvPr/>
        </p:nvSpPr>
        <p:spPr>
          <a:xfrm>
            <a:off x="5428107" y="1470990"/>
            <a:ext cx="4243431" cy="452431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E" sz="2400" u="none" cap="none" strike="noStrike">
                <a:solidFill>
                  <a:srgbClr val="C00000"/>
                </a:solidFill>
                <a:latin typeface="Calibri"/>
                <a:ea typeface="Calibri"/>
                <a:cs typeface="Calibri"/>
                <a:sym typeface="Calibri"/>
              </a:rPr>
              <a:t>	The final decision about which one is more adequate to the shop is concerned to the owner, who will balance the relevance, goals and available budget and time to be invested in the revitalization of the business. </a:t>
            </a:r>
            <a:endParaRPr/>
          </a:p>
        </p:txBody>
      </p:sp>
      <p:pic>
        <p:nvPicPr>
          <p:cNvPr descr="Resultado de imagem para vinyl pin up" id="453" name="Google Shape;453;p46"/>
          <p:cNvPicPr preferRelativeResize="0"/>
          <p:nvPr/>
        </p:nvPicPr>
        <p:blipFill rotWithShape="1">
          <a:blip r:embed="rId3">
            <a:alphaModFix/>
          </a:blip>
          <a:srcRect b="0" l="0" r="0" t="0"/>
          <a:stretch/>
        </p:blipFill>
        <p:spPr>
          <a:xfrm flipH="1">
            <a:off x="2315679" y="1583802"/>
            <a:ext cx="2866936" cy="43068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57" name="Shape 457"/>
        <p:cNvGrpSpPr/>
        <p:nvPr/>
      </p:nvGrpSpPr>
      <p:grpSpPr>
        <a:xfrm>
          <a:off x="0" y="0"/>
          <a:ext cx="0" cy="0"/>
          <a:chOff x="0" y="0"/>
          <a:chExt cx="0" cy="0"/>
        </a:xfrm>
      </p:grpSpPr>
      <p:pic>
        <p:nvPicPr>
          <p:cNvPr id="458" name="Google Shape;458;p47"/>
          <p:cNvPicPr preferRelativeResize="0"/>
          <p:nvPr/>
        </p:nvPicPr>
        <p:blipFill rotWithShape="1">
          <a:blip r:embed="rId3">
            <a:alphaModFix/>
          </a:blip>
          <a:srcRect b="3610" l="0" r="0" t="0"/>
          <a:stretch/>
        </p:blipFill>
        <p:spPr>
          <a:xfrm>
            <a:off x="0" y="-154761"/>
            <a:ext cx="5589037" cy="7003440"/>
          </a:xfrm>
          <a:prstGeom prst="rect">
            <a:avLst/>
          </a:prstGeom>
          <a:noFill/>
          <a:ln>
            <a:noFill/>
          </a:ln>
        </p:spPr>
      </p:pic>
      <p:sp>
        <p:nvSpPr>
          <p:cNvPr id="459" name="Google Shape;459;p47"/>
          <p:cNvSpPr txBox="1"/>
          <p:nvPr/>
        </p:nvSpPr>
        <p:spPr>
          <a:xfrm>
            <a:off x="5829798" y="3633025"/>
            <a:ext cx="5589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E" sz="8000" u="none" cap="none" strike="noStrike">
                <a:solidFill>
                  <a:srgbClr val="800000"/>
                </a:solidFill>
                <a:latin typeface="Anton"/>
                <a:ea typeface="Anton"/>
                <a:cs typeface="Anton"/>
                <a:sym typeface="Anton"/>
              </a:rPr>
              <a:t>Questions?</a:t>
            </a:r>
            <a:endParaRPr b="0" i="0" sz="8000" u="none" cap="none" strike="noStrike">
              <a:solidFill>
                <a:srgbClr val="800000"/>
              </a:solidFill>
              <a:latin typeface="Anton"/>
              <a:ea typeface="Anton"/>
              <a:cs typeface="Anton"/>
              <a:sym typeface="Anton"/>
            </a:endParaRPr>
          </a:p>
        </p:txBody>
      </p:sp>
      <p:sp>
        <p:nvSpPr>
          <p:cNvPr id="460" name="Google Shape;460;p47"/>
          <p:cNvSpPr txBox="1"/>
          <p:nvPr/>
        </p:nvSpPr>
        <p:spPr>
          <a:xfrm>
            <a:off x="5041187" y="1563796"/>
            <a:ext cx="6139500" cy="15696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IE" sz="4800" u="none" cap="none" strike="noStrike">
                <a:solidFill>
                  <a:srgbClr val="800000"/>
                </a:solidFill>
                <a:latin typeface="Anton"/>
                <a:ea typeface="Anton"/>
                <a:cs typeface="Anton"/>
                <a:sym typeface="Anton"/>
              </a:rPr>
              <a:t>Thanks for your attention!</a:t>
            </a:r>
            <a:endParaRPr b="0" i="0" sz="4800" u="none" cap="none" strike="noStrike">
              <a:solidFill>
                <a:srgbClr val="800000"/>
              </a:solidFill>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2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8"/>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466" name="Google Shape;466;p48"/>
          <p:cNvSpPr txBox="1"/>
          <p:nvPr/>
        </p:nvSpPr>
        <p:spPr>
          <a:xfrm>
            <a:off x="3222625" y="1929000"/>
            <a:ext cx="61119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Aline Fernandes 2962245</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Amandio Pinto 2938072</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Darwin Machado 2948811</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Paula Oehme 2957903</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Sarah Silva 2960992</a:t>
            </a:r>
            <a:endParaRPr b="1" i="0" sz="2800" u="none" cap="none" strike="noStrike">
              <a:solidFill>
                <a:srgbClr val="8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6"/>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16"/>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6"/>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Project Objectives </a:t>
            </a:r>
            <a:endParaRPr b="0" i="0" sz="3000" u="none" cap="none" strike="noStrike">
              <a:solidFill>
                <a:schemeClr val="lt1"/>
              </a:solidFill>
              <a:latin typeface="Calibri"/>
              <a:ea typeface="Calibri"/>
              <a:cs typeface="Calibri"/>
              <a:sym typeface="Calibri"/>
            </a:endParaRPr>
          </a:p>
        </p:txBody>
      </p:sp>
      <p:sp>
        <p:nvSpPr>
          <p:cNvPr id="118" name="Google Shape;118;p16"/>
          <p:cNvSpPr/>
          <p:nvPr/>
        </p:nvSpPr>
        <p:spPr>
          <a:xfrm>
            <a:off x="3780692" y="4157859"/>
            <a:ext cx="7292643" cy="2246769"/>
          </a:xfrm>
          <a:prstGeom prst="rect">
            <a:avLst/>
          </a:prstGeom>
          <a:noFill/>
          <a:ln>
            <a:noFill/>
          </a:ln>
        </p:spPr>
        <p:txBody>
          <a:bodyPr anchorCtr="0" anchor="t" bIns="45700" lIns="91425" spcFirstLastPara="1" rIns="91425" wrap="square" tIns="45700">
            <a:noAutofit/>
          </a:bodyPr>
          <a:lstStyle/>
          <a:p>
            <a:pPr indent="457200" lvl="0" marL="0" marR="0" rtl="0" algn="just">
              <a:lnSpc>
                <a:spcPct val="100000"/>
              </a:lnSpc>
              <a:spcBef>
                <a:spcPts val="0"/>
              </a:spcBef>
              <a:spcAft>
                <a:spcPts val="0"/>
              </a:spcAft>
              <a:buNone/>
            </a:pPr>
            <a:r>
              <a:rPr b="0" i="0" lang="en-IE" sz="2800" u="none" cap="none" strike="noStrike">
                <a:solidFill>
                  <a:srgbClr val="C00000"/>
                </a:solidFill>
                <a:latin typeface="Calibri"/>
                <a:ea typeface="Calibri"/>
                <a:cs typeface="Calibri"/>
                <a:sym typeface="Calibri"/>
              </a:rPr>
              <a:t>Online presence of the company is which also allows customers and suppliers to perform transactions.</a:t>
            </a:r>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sp>
        <p:nvSpPr>
          <p:cNvPr id="119" name="Google Shape;119;p16"/>
          <p:cNvSpPr/>
          <p:nvPr/>
        </p:nvSpPr>
        <p:spPr>
          <a:xfrm>
            <a:off x="3780692" y="1751793"/>
            <a:ext cx="7344290" cy="2677656"/>
          </a:xfrm>
          <a:prstGeom prst="rect">
            <a:avLst/>
          </a:prstGeom>
          <a:noFill/>
          <a:ln>
            <a:noFill/>
          </a:ln>
        </p:spPr>
        <p:txBody>
          <a:bodyPr anchorCtr="0" anchor="t" bIns="45700" lIns="91425" spcFirstLastPara="1" rIns="91425" wrap="square" tIns="45700">
            <a:noAutofit/>
          </a:bodyPr>
          <a:lstStyle/>
          <a:p>
            <a:pPr indent="457200" lvl="0" marL="0" marR="0" rtl="0" algn="just">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r>
              <a:rPr b="0" i="0" lang="en-IE" sz="2800" u="none" cap="none" strike="noStrike">
                <a:solidFill>
                  <a:srgbClr val="C00000"/>
                </a:solidFill>
                <a:latin typeface="Calibri"/>
                <a:ea typeface="Calibri"/>
                <a:cs typeface="Calibri"/>
                <a:sym typeface="Calibri"/>
              </a:rPr>
              <a:t>	Three distinctly computerized systems to support all the routine transactions</a:t>
            </a:r>
            <a:endParaRPr/>
          </a:p>
          <a:p>
            <a:pPr indent="457200" lvl="0" marL="0" marR="0" rtl="0" algn="just">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sp>
        <p:nvSpPr>
          <p:cNvPr id="120" name="Google Shape;120;p16"/>
          <p:cNvSpPr txBox="1"/>
          <p:nvPr/>
        </p:nvSpPr>
        <p:spPr>
          <a:xfrm>
            <a:off x="7786685" y="3403606"/>
            <a:ext cx="4773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E" sz="2400" u="none" cap="none" strike="noStrike">
                <a:solidFill>
                  <a:srgbClr val="C00000"/>
                </a:solidFill>
                <a:latin typeface="Calibri"/>
                <a:ea typeface="Calibri"/>
                <a:cs typeface="Calibri"/>
                <a:sym typeface="Calibri"/>
              </a:rPr>
              <a:t>+</a:t>
            </a:r>
            <a:endParaRPr b="1" i="0" sz="2400" u="none" cap="none" strike="noStrike">
              <a:solidFill>
                <a:srgbClr val="C00000"/>
              </a:solidFill>
              <a:latin typeface="Calibri"/>
              <a:ea typeface="Calibri"/>
              <a:cs typeface="Calibri"/>
              <a:sym typeface="Calibri"/>
            </a:endParaRPr>
          </a:p>
        </p:txBody>
      </p:sp>
      <p:pic>
        <p:nvPicPr>
          <p:cNvPr descr="Imagem relacionada" id="121" name="Google Shape;121;p16"/>
          <p:cNvPicPr preferRelativeResize="0"/>
          <p:nvPr/>
        </p:nvPicPr>
        <p:blipFill rotWithShape="1">
          <a:blip r:embed="rId3">
            <a:alphaModFix/>
          </a:blip>
          <a:srcRect b="0" l="0" r="0" t="0"/>
          <a:stretch/>
        </p:blipFill>
        <p:spPr>
          <a:xfrm>
            <a:off x="880229" y="1542035"/>
            <a:ext cx="3165231" cy="466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a:effectLst>
            <a:reflection blurRad="0" dir="5400000" dist="38100" endA="0" endPos="30000" fadeDir="5400012" kx="0" rotWithShape="0" algn="bl" stA="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17"/>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7"/>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29" name="Google Shape;129;p17"/>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7"/>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Feasibility Study</a:t>
            </a:r>
            <a:endParaRPr b="0" i="0" sz="3000" u="none" cap="none" strike="noStrike">
              <a:solidFill>
                <a:schemeClr val="lt1"/>
              </a:solidFill>
              <a:latin typeface="Calibri"/>
              <a:ea typeface="Calibri"/>
              <a:cs typeface="Calibri"/>
              <a:sym typeface="Calibri"/>
            </a:endParaRPr>
          </a:p>
        </p:txBody>
      </p:sp>
      <p:sp>
        <p:nvSpPr>
          <p:cNvPr id="131" name="Google Shape;131;p17"/>
          <p:cNvSpPr/>
          <p:nvPr/>
        </p:nvSpPr>
        <p:spPr>
          <a:xfrm>
            <a:off x="6421606" y="1842707"/>
            <a:ext cx="10072772" cy="4154984"/>
          </a:xfrm>
          <a:prstGeom prst="rect">
            <a:avLst/>
          </a:prstGeom>
          <a:noFill/>
          <a:ln>
            <a:noFill/>
          </a:ln>
        </p:spPr>
        <p:txBody>
          <a:bodyPr anchorCtr="0" anchor="t" bIns="45700" lIns="91425" spcFirstLastPara="1" rIns="91425" wrap="square" tIns="45700">
            <a:noAutofit/>
          </a:bodyPr>
          <a:lstStyle/>
          <a:p>
            <a:pPr indent="-133350" lvl="0" marL="285750" marR="0" rtl="0" algn="just">
              <a:lnSpc>
                <a:spcPct val="100000"/>
              </a:lnSpc>
              <a:spcBef>
                <a:spcPts val="0"/>
              </a:spcBef>
              <a:spcAft>
                <a:spcPts val="0"/>
              </a:spcAft>
              <a:buClr>
                <a:srgbClr val="C00000"/>
              </a:buClr>
              <a:buSzPts val="2400"/>
              <a:buFont typeface="Noto Sans Symbols"/>
              <a:buNone/>
            </a:pPr>
            <a:r>
              <a:t/>
            </a:r>
            <a:endParaRPr b="0" i="0" sz="2400" u="none" cap="none" strike="noStrike">
              <a:solidFill>
                <a:srgbClr val="C00000"/>
              </a:solidFill>
              <a:latin typeface="Calibri"/>
              <a:ea typeface="Calibri"/>
              <a:cs typeface="Calibri"/>
              <a:sym typeface="Calibri"/>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T</a:t>
            </a:r>
            <a:r>
              <a:rPr b="0" i="0" lang="en-IE" sz="2400" u="none" cap="none" strike="noStrike">
                <a:solidFill>
                  <a:srgbClr val="C00000"/>
                </a:solidFill>
                <a:latin typeface="Calibri"/>
                <a:ea typeface="Calibri"/>
                <a:cs typeface="Calibri"/>
                <a:sym typeface="Calibri"/>
              </a:rPr>
              <a:t>echnical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O</a:t>
            </a:r>
            <a:r>
              <a:rPr b="0" i="0" lang="en-IE" sz="2400" u="none" cap="none" strike="noStrike">
                <a:solidFill>
                  <a:srgbClr val="C00000"/>
                </a:solidFill>
                <a:latin typeface="Calibri"/>
                <a:ea typeface="Calibri"/>
                <a:cs typeface="Calibri"/>
                <a:sym typeface="Calibri"/>
              </a:rPr>
              <a:t>perational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E</a:t>
            </a:r>
            <a:r>
              <a:rPr b="0" i="0" lang="en-IE" sz="2400" u="none" cap="none" strike="noStrike">
                <a:solidFill>
                  <a:srgbClr val="C00000"/>
                </a:solidFill>
                <a:latin typeface="Calibri"/>
                <a:ea typeface="Calibri"/>
                <a:cs typeface="Calibri"/>
                <a:sym typeface="Calibri"/>
              </a:rPr>
              <a:t>conomic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S</a:t>
            </a:r>
            <a:r>
              <a:rPr b="0" i="0" lang="en-IE" sz="2400" u="none" cap="none" strike="noStrike">
                <a:solidFill>
                  <a:srgbClr val="C00000"/>
                </a:solidFill>
                <a:latin typeface="Calibri"/>
                <a:ea typeface="Calibri"/>
                <a:cs typeface="Calibri"/>
                <a:sym typeface="Calibri"/>
              </a:rPr>
              <a:t>cheduling Feasibility</a:t>
            </a:r>
            <a:endParaRPr/>
          </a:p>
          <a:p>
            <a:pPr indent="0" lvl="0" marL="0" marR="0" rtl="0" algn="l">
              <a:lnSpc>
                <a:spcPct val="100000"/>
              </a:lnSpc>
              <a:spcBef>
                <a:spcPts val="0"/>
              </a:spcBef>
              <a:spcAft>
                <a:spcPts val="0"/>
              </a:spcAft>
              <a:buNone/>
            </a:pPr>
            <a:br>
              <a:rPr b="0" i="0" lang="en-IE" sz="2400" u="none" cap="none" strike="noStrike">
                <a:solidFill>
                  <a:srgbClr val="C00000"/>
                </a:solidFill>
                <a:latin typeface="Calibri"/>
                <a:ea typeface="Calibri"/>
                <a:cs typeface="Calibri"/>
                <a:sym typeface="Calibri"/>
              </a:rPr>
            </a:br>
            <a:endParaRPr b="0" i="0" sz="2400" u="none" cap="none" strike="noStrike">
              <a:solidFill>
                <a:srgbClr val="C00000"/>
              </a:solidFill>
              <a:latin typeface="Calibri"/>
              <a:ea typeface="Calibri"/>
              <a:cs typeface="Calibri"/>
              <a:sym typeface="Calibri"/>
            </a:endParaRPr>
          </a:p>
        </p:txBody>
      </p:sp>
      <p:pic>
        <p:nvPicPr>
          <p:cNvPr descr="Resultado de imagem para vinyl pin up" id="132" name="Google Shape;132;p17"/>
          <p:cNvPicPr preferRelativeResize="0"/>
          <p:nvPr/>
        </p:nvPicPr>
        <p:blipFill rotWithShape="1">
          <a:blip r:embed="rId3">
            <a:alphaModFix/>
          </a:blip>
          <a:srcRect b="0" l="0" r="0" t="0"/>
          <a:stretch/>
        </p:blipFill>
        <p:spPr>
          <a:xfrm>
            <a:off x="2083133" y="1393469"/>
            <a:ext cx="3146480" cy="51567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138" name="Google Shape;138;p18"/>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Low-Cost Alternative </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45" name="Google Shape;145;p1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46" name="Google Shape;146;p1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47" name="Google Shape;147;p1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5</a:t>
            </a:r>
            <a:endParaRPr b="0" i="0" sz="1400" u="none" cap="none" strike="noStrike">
              <a:solidFill>
                <a:srgbClr val="000000"/>
              </a:solidFill>
              <a:highlight>
                <a:srgbClr val="003366"/>
              </a:highlight>
              <a:latin typeface="Arial"/>
              <a:ea typeface="Arial"/>
              <a:cs typeface="Arial"/>
              <a:sym typeface="Arial"/>
            </a:endParaRPr>
          </a:p>
        </p:txBody>
      </p:sp>
      <p:sp>
        <p:nvSpPr>
          <p:cNvPr id="148" name="Google Shape;148;p1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0" i="0" lang="en-IE" sz="3000" u="none" cap="none" strike="noStrike">
                <a:solidFill>
                  <a:schemeClr val="lt1"/>
                </a:solidFill>
                <a:latin typeface="Calibri"/>
                <a:ea typeface="Calibri"/>
                <a:cs typeface="Calibri"/>
                <a:sym typeface="Calibri"/>
              </a:rPr>
              <a:t>Proposal Description</a:t>
            </a:r>
            <a:endParaRPr b="0" i="0" sz="3000" u="none" cap="none" strike="noStrike">
              <a:solidFill>
                <a:schemeClr val="lt1"/>
              </a:solidFill>
              <a:latin typeface="Calibri"/>
              <a:ea typeface="Calibri"/>
              <a:cs typeface="Calibri"/>
              <a:sym typeface="Calibri"/>
            </a:endParaRPr>
          </a:p>
        </p:txBody>
      </p:sp>
      <p:sp>
        <p:nvSpPr>
          <p:cNvPr id="150" name="Google Shape;150;p19"/>
          <p:cNvSpPr txBox="1"/>
          <p:nvPr/>
        </p:nvSpPr>
        <p:spPr>
          <a:xfrm>
            <a:off x="2083133" y="1706711"/>
            <a:ext cx="6125100" cy="34689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Off-the-Shelf in physical store;</a:t>
            </a:r>
            <a:endParaRPr b="0" i="0" sz="2400" u="none" cap="none" strike="noStrike">
              <a:solidFill>
                <a:srgbClr val="002060"/>
              </a:solidFill>
              <a:latin typeface="Calibri"/>
              <a:ea typeface="Calibri"/>
              <a:cs typeface="Calibri"/>
              <a:sym typeface="Calibri"/>
            </a:endParaRPr>
          </a:p>
          <a:p>
            <a:pPr indent="-419100" lvl="1" marL="9144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EPoS</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Display;</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Cash drawer;</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Receipt printer;</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Card machine (SumUp);</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EPoS software</a:t>
            </a:r>
            <a:r>
              <a:rPr b="0" i="0" lang="en-IE" sz="2400" u="none" cap="none" strike="noStrike">
                <a:solidFill>
                  <a:srgbClr val="002060"/>
                </a:solidFill>
                <a:latin typeface="Calibri"/>
                <a:ea typeface="Calibri"/>
                <a:cs typeface="Calibri"/>
                <a:sym typeface="Calibri"/>
              </a:rPr>
              <a:t>.</a:t>
            </a:r>
            <a:endParaRPr b="0" i="0" sz="2400" u="none" cap="none" strike="noStrike">
              <a:solidFill>
                <a:srgbClr val="002060"/>
              </a:solidFill>
              <a:latin typeface="Calibri"/>
              <a:ea typeface="Calibri"/>
              <a:cs typeface="Calibri"/>
              <a:sym typeface="Calibri"/>
            </a:endParaRPr>
          </a:p>
        </p:txBody>
      </p:sp>
      <p:pic>
        <p:nvPicPr>
          <p:cNvPr descr="Resultado de imagem para vinyl pin up" id="151" name="Google Shape;151;p19"/>
          <p:cNvPicPr preferRelativeResize="0"/>
          <p:nvPr/>
        </p:nvPicPr>
        <p:blipFill rotWithShape="1">
          <a:blip r:embed="rId3">
            <a:alphaModFix/>
          </a:blip>
          <a:srcRect b="0" l="0" r="0" t="0"/>
          <a:stretch/>
        </p:blipFill>
        <p:spPr>
          <a:xfrm>
            <a:off x="6954715" y="1314057"/>
            <a:ext cx="3234359" cy="43707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p20"/>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2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a:off x="36875"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59" name="Google Shape;159;p2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60" name="Google Shape;160;p2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6</a:t>
            </a:r>
            <a:endParaRPr b="0" i="0" sz="1400" u="none" cap="none" strike="noStrike">
              <a:solidFill>
                <a:srgbClr val="000000"/>
              </a:solidFill>
              <a:highlight>
                <a:srgbClr val="003366"/>
              </a:highlight>
              <a:latin typeface="Arial"/>
              <a:ea typeface="Arial"/>
              <a:cs typeface="Arial"/>
              <a:sym typeface="Arial"/>
            </a:endParaRPr>
          </a:p>
        </p:txBody>
      </p:sp>
      <p:pic>
        <p:nvPicPr>
          <p:cNvPr id="161" name="Google Shape;161;p20"/>
          <p:cNvPicPr preferRelativeResize="0"/>
          <p:nvPr/>
        </p:nvPicPr>
        <p:blipFill rotWithShape="1">
          <a:blip r:embed="rId3">
            <a:alphaModFix/>
          </a:blip>
          <a:srcRect b="0" l="0" r="0" t="0"/>
          <a:stretch/>
        </p:blipFill>
        <p:spPr>
          <a:xfrm>
            <a:off x="117850" y="76200"/>
            <a:ext cx="6158617" cy="3487675"/>
          </a:xfrm>
          <a:prstGeom prst="rect">
            <a:avLst/>
          </a:prstGeom>
          <a:noFill/>
          <a:ln cap="flat" cmpd="sng" w="38100">
            <a:solidFill>
              <a:srgbClr val="003366"/>
            </a:solidFill>
            <a:prstDash val="solid"/>
            <a:miter lim="8000"/>
            <a:headEnd len="sm" w="sm" type="none"/>
            <a:tailEnd len="sm" w="sm" type="none"/>
          </a:ln>
        </p:spPr>
      </p:pic>
      <p:pic>
        <p:nvPicPr>
          <p:cNvPr id="162" name="Google Shape;162;p20"/>
          <p:cNvPicPr preferRelativeResize="0"/>
          <p:nvPr/>
        </p:nvPicPr>
        <p:blipFill rotWithShape="1">
          <a:blip r:embed="rId4">
            <a:alphaModFix/>
          </a:blip>
          <a:srcRect b="0" l="0" r="0" t="0"/>
          <a:stretch/>
        </p:blipFill>
        <p:spPr>
          <a:xfrm>
            <a:off x="6789982" y="548774"/>
            <a:ext cx="1893149" cy="2033575"/>
          </a:xfrm>
          <a:prstGeom prst="rect">
            <a:avLst/>
          </a:prstGeom>
          <a:noFill/>
          <a:ln cap="flat" cmpd="sng" w="38100">
            <a:solidFill>
              <a:srgbClr val="003366"/>
            </a:solidFill>
            <a:prstDash val="solid"/>
            <a:miter lim="8000"/>
            <a:headEnd len="sm" w="sm" type="none"/>
            <a:tailEnd len="sm" w="sm" type="none"/>
          </a:ln>
        </p:spPr>
      </p:pic>
      <p:pic>
        <p:nvPicPr>
          <p:cNvPr id="163" name="Google Shape;163;p20"/>
          <p:cNvPicPr preferRelativeResize="0"/>
          <p:nvPr/>
        </p:nvPicPr>
        <p:blipFill rotWithShape="1">
          <a:blip r:embed="rId5">
            <a:alphaModFix/>
          </a:blip>
          <a:srcRect b="0" l="0" r="0" t="0"/>
          <a:stretch/>
        </p:blipFill>
        <p:spPr>
          <a:xfrm>
            <a:off x="9424438" y="548775"/>
            <a:ext cx="2033575" cy="2033575"/>
          </a:xfrm>
          <a:prstGeom prst="rect">
            <a:avLst/>
          </a:prstGeom>
          <a:noFill/>
          <a:ln cap="flat" cmpd="sng" w="38100">
            <a:solidFill>
              <a:srgbClr val="003366"/>
            </a:solidFill>
            <a:prstDash val="solid"/>
            <a:miter lim="8000"/>
            <a:headEnd len="sm" w="sm" type="none"/>
            <a:tailEnd len="sm" w="sm" type="none"/>
          </a:ln>
        </p:spPr>
      </p:pic>
      <p:pic>
        <p:nvPicPr>
          <p:cNvPr id="164" name="Google Shape;164;p20"/>
          <p:cNvPicPr preferRelativeResize="0"/>
          <p:nvPr/>
        </p:nvPicPr>
        <p:blipFill rotWithShape="1">
          <a:blip r:embed="rId6">
            <a:alphaModFix/>
          </a:blip>
          <a:srcRect b="0" l="0" r="0" t="0"/>
          <a:stretch/>
        </p:blipFill>
        <p:spPr>
          <a:xfrm>
            <a:off x="9137400" y="3385025"/>
            <a:ext cx="2468502" cy="2468502"/>
          </a:xfrm>
          <a:prstGeom prst="rect">
            <a:avLst/>
          </a:prstGeom>
          <a:noFill/>
          <a:ln cap="flat" cmpd="sng" w="38100">
            <a:solidFill>
              <a:srgbClr val="003366"/>
            </a:solidFill>
            <a:prstDash val="solid"/>
            <a:miter lim="8000"/>
            <a:headEnd len="sm" w="sm" type="none"/>
            <a:tailEnd len="sm" w="sm" type="none"/>
          </a:ln>
        </p:spPr>
      </p:pic>
      <p:pic>
        <p:nvPicPr>
          <p:cNvPr id="165" name="Google Shape;165;p20"/>
          <p:cNvPicPr preferRelativeResize="0"/>
          <p:nvPr/>
        </p:nvPicPr>
        <p:blipFill rotWithShape="1">
          <a:blip r:embed="rId7">
            <a:alphaModFix/>
          </a:blip>
          <a:srcRect b="0" l="0" r="0" t="0"/>
          <a:stretch/>
        </p:blipFill>
        <p:spPr>
          <a:xfrm>
            <a:off x="6575550" y="3385025"/>
            <a:ext cx="2262769" cy="2468501"/>
          </a:xfrm>
          <a:prstGeom prst="rect">
            <a:avLst/>
          </a:prstGeom>
          <a:noFill/>
          <a:ln cap="flat" cmpd="sng" w="38100">
            <a:solidFill>
              <a:srgbClr val="003366"/>
            </a:solidFill>
            <a:prstDash val="solid"/>
            <a:round/>
            <a:headEnd len="sm" w="sm" type="none"/>
            <a:tailEnd len="sm" w="sm" type="none"/>
          </a:ln>
        </p:spPr>
      </p:pic>
      <p:pic>
        <p:nvPicPr>
          <p:cNvPr id="166" name="Google Shape;166;p20"/>
          <p:cNvPicPr preferRelativeResize="0"/>
          <p:nvPr/>
        </p:nvPicPr>
        <p:blipFill rotWithShape="1">
          <a:blip r:embed="rId8">
            <a:alphaModFix/>
          </a:blip>
          <a:srcRect b="0" l="0" r="0" t="0"/>
          <a:stretch/>
        </p:blipFill>
        <p:spPr>
          <a:xfrm>
            <a:off x="1247999" y="3759875"/>
            <a:ext cx="3898325" cy="2619374"/>
          </a:xfrm>
          <a:prstGeom prst="rect">
            <a:avLst/>
          </a:prstGeom>
          <a:noFill/>
          <a:ln cap="flat" cmpd="sng" w="38100">
            <a:solidFill>
              <a:srgbClr val="003366"/>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2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73" name="Google Shape;173;p21"/>
          <p:cNvSpPr/>
          <p:nvPr/>
        </p:nvSpPr>
        <p:spPr>
          <a:xfrm>
            <a:off x="36875"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74" name="Google Shape;174;p2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75" name="Google Shape;175;p2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6</a:t>
            </a:r>
            <a:endParaRPr b="0" i="0" sz="1400" u="none" cap="none" strike="noStrike">
              <a:solidFill>
                <a:srgbClr val="000000"/>
              </a:solidFill>
              <a:highlight>
                <a:srgbClr val="003366"/>
              </a:highlight>
              <a:latin typeface="Arial"/>
              <a:ea typeface="Arial"/>
              <a:cs typeface="Arial"/>
              <a:sym typeface="Arial"/>
            </a:endParaRPr>
          </a:p>
        </p:txBody>
      </p:sp>
      <p:pic>
        <p:nvPicPr>
          <p:cNvPr descr="Resultado de imagem para software retail png" id="176" name="Google Shape;176;p21"/>
          <p:cNvPicPr preferRelativeResize="0"/>
          <p:nvPr/>
        </p:nvPicPr>
        <p:blipFill rotWithShape="1">
          <a:blip r:embed="rId3">
            <a:alphaModFix/>
          </a:blip>
          <a:srcRect b="0" l="0" r="0" t="0"/>
          <a:stretch/>
        </p:blipFill>
        <p:spPr>
          <a:xfrm>
            <a:off x="1105144" y="244474"/>
            <a:ext cx="9067555" cy="62238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